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288" r:id="rId3"/>
    <p:sldId id="260" r:id="rId4"/>
    <p:sldId id="282" r:id="rId5"/>
    <p:sldId id="283" r:id="rId6"/>
    <p:sldId id="284" r:id="rId7"/>
    <p:sldId id="285" r:id="rId8"/>
    <p:sldId id="269" r:id="rId9"/>
    <p:sldId id="286" r:id="rId10"/>
    <p:sldId id="287" r:id="rId11"/>
    <p:sldId id="293" r:id="rId12"/>
    <p:sldId id="280" r:id="rId13"/>
    <p:sldId id="259" r:id="rId14"/>
    <p:sldId id="261" r:id="rId15"/>
    <p:sldId id="262" r:id="rId16"/>
    <p:sldId id="264" r:id="rId17"/>
    <p:sldId id="266" r:id="rId18"/>
    <p:sldId id="258" r:id="rId19"/>
    <p:sldId id="268" r:id="rId20"/>
    <p:sldId id="273" r:id="rId21"/>
    <p:sldId id="271" r:id="rId22"/>
    <p:sldId id="275" r:id="rId23"/>
    <p:sldId id="276" r:id="rId24"/>
    <p:sldId id="277" r:id="rId25"/>
    <p:sldId id="289" r:id="rId26"/>
    <p:sldId id="278" r:id="rId27"/>
    <p:sldId id="290" r:id="rId28"/>
    <p:sldId id="291" r:id="rId29"/>
    <p:sldId id="265" r:id="rId30"/>
    <p:sldId id="270" r:id="rId31"/>
    <p:sldId id="279" r:id="rId32"/>
    <p:sldId id="292" r:id="rId3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0300"/>
    <a:srgbClr val="2F2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B160EC-85A6-64BE-1B71-0D252AF95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64F88C3-BD6C-05A4-6DC5-7A42E77703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15E469-0425-7E91-F9B8-CEC587611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9649A-22D2-478A-802D-D752AF7B7ADB}" type="datetimeFigureOut">
              <a:rPr lang="de-DE" smtClean="0"/>
              <a:t>14.05.2025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FBF103-D674-AE77-DF8F-CBEC47E60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7DB5-A77C-1535-F53F-090F476E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23EEE-4BE9-4CEA-85FC-585F7E8C4B4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5609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5A192-BF96-E0F0-2D3E-35E304636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72F9D-F8E0-6C43-4B95-5B39D10EBE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CE945C-2E55-4FEC-6B80-0EF50A781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9649A-22D2-478A-802D-D752AF7B7ADB}" type="datetimeFigureOut">
              <a:rPr lang="de-DE" smtClean="0"/>
              <a:t>14.05.2025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C463F0-E931-ED03-8F58-655C66D0C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70A409-C870-B9B2-265D-DAFAE63A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23EEE-4BE9-4CEA-85FC-585F7E8C4B4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6943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18106FD-9BE4-993F-1C04-58695E413C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CAEA0D9-82E9-547D-299D-16C3934FBF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72DABE-1418-8C51-C588-ADE94DF7C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9649A-22D2-478A-802D-D752AF7B7ADB}" type="datetimeFigureOut">
              <a:rPr lang="de-DE" smtClean="0"/>
              <a:t>14.05.2025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AD9D5F-5646-8858-6A05-E4D5E0B7F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96A3BF-7F70-70D0-7E1E-ED6F8312A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23EEE-4BE9-4CEA-85FC-585F7E8C4B4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4671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52EE66-273C-F0D5-284A-2F942C8A0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A46F8C-ED3D-D650-A39D-9A02DAF03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D74FF8E-32FB-86E8-B1A0-FD4208706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9649A-22D2-478A-802D-D752AF7B7ADB}" type="datetimeFigureOut">
              <a:rPr lang="de-DE" smtClean="0"/>
              <a:t>14.05.2025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EA63D7-FF03-CF85-95B8-EC108C6C8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BD8339-59D6-02A9-21EF-C36D0697E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23EEE-4BE9-4CEA-85FC-585F7E8C4B4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4362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2AAB1-83BD-1DBE-F670-20A096221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FB090C-8F6F-2665-3AB1-55E2F3419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D15EF0-58DB-3C4A-ABF0-EF6C9E520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9649A-22D2-478A-802D-D752AF7B7ADB}" type="datetimeFigureOut">
              <a:rPr lang="de-DE" smtClean="0"/>
              <a:t>14.05.2025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91F675-F6B6-578A-1F22-C8893E70E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BD658F-2A3E-C1BB-A5F8-5039BCC76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23EEE-4BE9-4CEA-85FC-585F7E8C4B4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0959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ED4421-D104-64E8-9A10-E8D8B1E30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946E59-DF26-74C9-AF84-B978748D4C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690EB8-ACDD-B213-6970-6836336E89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7066F79-09E9-80BD-4B7B-1FA302DB1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9649A-22D2-478A-802D-D752AF7B7ADB}" type="datetimeFigureOut">
              <a:rPr lang="de-DE" smtClean="0"/>
              <a:t>14.05.2025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756846C-96C5-B185-75B1-0F19CF137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FFDA127-0669-9661-6751-F5AA96D82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23EEE-4BE9-4CEA-85FC-585F7E8C4B4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5509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A2B22B-EEF9-E3BE-732C-DDA2D68A6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1769CB-139D-647E-234A-C44B554E61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BD2E453-DF76-CBC1-83DF-E109BFD704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9E5D91D-0913-14F9-A737-1EA0FC2A82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676B978-4A85-9911-7C09-FDE023F4C3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0321129-67FB-5A8E-9129-1ECC3A854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9649A-22D2-478A-802D-D752AF7B7ADB}" type="datetimeFigureOut">
              <a:rPr lang="de-DE" smtClean="0"/>
              <a:t>14.05.2025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2BE17F5-3DE8-FCD2-BA4B-10C5C5D4C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D2F0972-C06D-C51D-0742-E6FC04C04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23EEE-4BE9-4CEA-85FC-585F7E8C4B4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4403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267433-54AA-A76C-6607-4AA158129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841FF31-5476-C621-DFB3-401258F48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9649A-22D2-478A-802D-D752AF7B7ADB}" type="datetimeFigureOut">
              <a:rPr lang="de-DE" smtClean="0"/>
              <a:t>14.05.2025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EB91576-F66B-DA6C-5974-6F1C5A7A6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72E871D-D6DE-0FB3-EEC4-174984632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23EEE-4BE9-4CEA-85FC-585F7E8C4B4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5482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E564015-8AE2-DD63-FC99-A237D3452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9649A-22D2-478A-802D-D752AF7B7ADB}" type="datetimeFigureOut">
              <a:rPr lang="de-DE" smtClean="0"/>
              <a:t>14.05.2025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69A2136-3269-FA99-1055-43069A917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D8D16E-72D1-5B71-37BF-E1D4CBB5F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23EEE-4BE9-4CEA-85FC-585F7E8C4B4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0584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AFEED5-42A7-25DF-BA36-A85708BC6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FD923C-EA1D-561C-F91D-0A5D5ED8F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F33B29D-658C-1B02-40EB-4FF9BE0EE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40565E3-355B-D0C7-07EF-BF8DEC576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9649A-22D2-478A-802D-D752AF7B7ADB}" type="datetimeFigureOut">
              <a:rPr lang="de-DE" smtClean="0"/>
              <a:t>14.05.2025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6CB78EA-3BCC-F5B6-3D0C-A3A91057C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55A03CC-B71B-0DCF-C570-45157459F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23EEE-4BE9-4CEA-85FC-585F7E8C4B4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2096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78CCC5-7BBD-7406-8280-8650AB585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6914483-46E0-5CFA-F9F2-530A45DCE5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772928F-2453-F537-18D3-660730A27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9B5AD5C-2991-2143-AAC4-3CC5BD1EC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9649A-22D2-478A-802D-D752AF7B7ADB}" type="datetimeFigureOut">
              <a:rPr lang="de-DE" smtClean="0"/>
              <a:t>14.05.2025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A7F75D4-5F4C-6E4B-8B95-49B63E197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26D4706-383E-8FAB-CFEC-9BA2A0702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23EEE-4BE9-4CEA-85FC-585F7E8C4B4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6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769ED39-8C63-BFF3-330D-627135E83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AF9B50-AC75-DCC1-505C-02A9BD32A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D79C1D-B46E-7B06-2BF7-A2F62A65CF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A9649A-22D2-478A-802D-D752AF7B7ADB}" type="datetimeFigureOut">
              <a:rPr lang="de-DE" smtClean="0"/>
              <a:t>14.05.2025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C708FD-E4CC-0F90-356C-ED9A5DDD7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9EC2E6-E9F7-09D8-0CB3-6FDC986C7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E23EEE-4BE9-4CEA-85FC-585F7E8C4B4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0129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jp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jp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jp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jp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B6F3F9B9-3511-5821-FBE8-06E5BF75ADEF}"/>
              </a:ext>
            </a:extLst>
          </p:cNvPr>
          <p:cNvSpPr/>
          <p:nvPr/>
        </p:nvSpPr>
        <p:spPr>
          <a:xfrm>
            <a:off x="0" y="0"/>
            <a:ext cx="12192000" cy="6926094"/>
          </a:xfrm>
          <a:prstGeom prst="rect">
            <a:avLst/>
          </a:prstGeom>
          <a:solidFill>
            <a:srgbClr val="090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6427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806FC-99E7-A626-B7E5-73D15AAFA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B4D62-26E5-6893-C841-D391FA916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Content Placeholder 8" descr="A screenshot of a computer screen">
            <a:extLst>
              <a:ext uri="{FF2B5EF4-FFF2-40B4-BE49-F238E27FC236}">
                <a16:creationId xmlns:a16="http://schemas.microsoft.com/office/drawing/2014/main" id="{250B5BAB-295B-BDC4-A822-800FE0046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833" y="1825625"/>
            <a:ext cx="5560333" cy="4351338"/>
          </a:xfr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5A3A2C4-D53C-A063-D352-91B5418CA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1" b="4775"/>
          <a:stretch/>
        </p:blipFill>
        <p:spPr bwMode="auto">
          <a:xfrm>
            <a:off x="20" y="-1282"/>
            <a:ext cx="12191980" cy="68567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</p:pic>
      <p:pic>
        <p:nvPicPr>
          <p:cNvPr id="5" name="Grafik 4" descr="Ein Bild, das Text, Poster, Grafikdesign, Grafiken enthält.&#10;&#10;KI-generierte Inhalte können fehlerhaft sein.">
            <a:extLst>
              <a:ext uri="{FF2B5EF4-FFF2-40B4-BE49-F238E27FC236}">
                <a16:creationId xmlns:a16="http://schemas.microsoft.com/office/drawing/2014/main" id="{32464D22-D99C-41BE-EC55-C9E72F85D3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6" y="-1282"/>
            <a:ext cx="1485900" cy="1419225"/>
          </a:xfrm>
          <a:prstGeom prst="rect">
            <a:avLst/>
          </a:prstGeom>
        </p:spPr>
      </p:pic>
      <p:sp>
        <p:nvSpPr>
          <p:cNvPr id="6" name="Rechteck: abgerundete Ecken 9">
            <a:extLst>
              <a:ext uri="{FF2B5EF4-FFF2-40B4-BE49-F238E27FC236}">
                <a16:creationId xmlns:a16="http://schemas.microsoft.com/office/drawing/2014/main" id="{907B197F-8E90-93D0-F484-A3A73D38E608}"/>
              </a:ext>
            </a:extLst>
          </p:cNvPr>
          <p:cNvSpPr/>
          <p:nvPr/>
        </p:nvSpPr>
        <p:spPr>
          <a:xfrm>
            <a:off x="337949" y="57950"/>
            <a:ext cx="10194586" cy="1064571"/>
          </a:xfrm>
          <a:prstGeom prst="round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Consolas" panose="020B0609020204030204" pitchFamily="49" charset="0"/>
              </a:rPr>
              <a:t>Verknüpfung der Tabellen:</a:t>
            </a:r>
            <a:endParaRPr lang="de-DE" sz="2800" dirty="0">
              <a:solidFill>
                <a:schemeClr val="bg1"/>
              </a:solidFill>
            </a:endParaRPr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880FDD9-400C-CAFF-B667-5BF5B8F36C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54" y="1583684"/>
            <a:ext cx="10576016" cy="454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911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1CE24-7554-68B2-B8C2-FCCC1E480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C70B23-9047-D212-C063-D1F6B4F2F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Content Placeholder 8" descr="A screenshot of a computer screen">
            <a:extLst>
              <a:ext uri="{FF2B5EF4-FFF2-40B4-BE49-F238E27FC236}">
                <a16:creationId xmlns:a16="http://schemas.microsoft.com/office/drawing/2014/main" id="{009D5E31-2B6C-CBA4-9C4D-11CD73AE2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833" y="1825625"/>
            <a:ext cx="5560333" cy="4351338"/>
          </a:xfr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9126961-4E1E-9F60-455B-7F9449A27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1" b="4775"/>
          <a:stretch/>
        </p:blipFill>
        <p:spPr bwMode="auto">
          <a:xfrm>
            <a:off x="20" y="-1282"/>
            <a:ext cx="12191980" cy="68567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</p:pic>
      <p:pic>
        <p:nvPicPr>
          <p:cNvPr id="5" name="Grafik 4" descr="Ein Bild, das Text, Poster, Grafikdesign, Grafiken enthält.&#10;&#10;KI-generierte Inhalte können fehlerhaft sein.">
            <a:extLst>
              <a:ext uri="{FF2B5EF4-FFF2-40B4-BE49-F238E27FC236}">
                <a16:creationId xmlns:a16="http://schemas.microsoft.com/office/drawing/2014/main" id="{37464B4C-557A-D434-BCB7-40EDECA0D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6" y="-1282"/>
            <a:ext cx="1485900" cy="1419225"/>
          </a:xfrm>
          <a:prstGeom prst="rect">
            <a:avLst/>
          </a:prstGeom>
        </p:spPr>
      </p:pic>
      <p:sp>
        <p:nvSpPr>
          <p:cNvPr id="6" name="Rechteck: abgerundete Ecken 9">
            <a:extLst>
              <a:ext uri="{FF2B5EF4-FFF2-40B4-BE49-F238E27FC236}">
                <a16:creationId xmlns:a16="http://schemas.microsoft.com/office/drawing/2014/main" id="{645F7216-841A-6322-D5CC-3A500EB6AB8C}"/>
              </a:ext>
            </a:extLst>
          </p:cNvPr>
          <p:cNvSpPr/>
          <p:nvPr/>
        </p:nvSpPr>
        <p:spPr>
          <a:xfrm>
            <a:off x="337949" y="57950"/>
            <a:ext cx="10194586" cy="1064571"/>
          </a:xfrm>
          <a:prstGeom prst="round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Consolas" panose="020B0609020204030204" pitchFamily="49" charset="0"/>
              </a:rPr>
              <a:t>Verknüpfung der Tabellen: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14" name="Rechteck: abgerundete Ecken 9">
            <a:extLst>
              <a:ext uri="{FF2B5EF4-FFF2-40B4-BE49-F238E27FC236}">
                <a16:creationId xmlns:a16="http://schemas.microsoft.com/office/drawing/2014/main" id="{B1B2ACF0-E82F-AE17-28AB-A1FEFCE62067}"/>
              </a:ext>
            </a:extLst>
          </p:cNvPr>
          <p:cNvSpPr/>
          <p:nvPr/>
        </p:nvSpPr>
        <p:spPr>
          <a:xfrm>
            <a:off x="838200" y="4688364"/>
            <a:ext cx="4175760" cy="1669880"/>
          </a:xfrm>
          <a:prstGeom prst="round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u="sng" dirty="0">
                <a:solidFill>
                  <a:schemeClr val="bg1"/>
                </a:solidFill>
              </a:rPr>
              <a:t>Merksatz: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Verknüpfe immer von der Tabelle, die </a:t>
            </a:r>
            <a:r>
              <a:rPr lang="de-DE" i="1" dirty="0">
                <a:solidFill>
                  <a:schemeClr val="bg1"/>
                </a:solidFill>
              </a:rPr>
              <a:t>etwas</a:t>
            </a:r>
            <a:r>
              <a:rPr lang="de-DE" dirty="0">
                <a:solidFill>
                  <a:schemeClr val="bg1"/>
                </a:solidFill>
              </a:rPr>
              <a:t> braucht, zu der Tabelle, die </a:t>
            </a:r>
            <a:r>
              <a:rPr lang="de-DE" i="1" dirty="0">
                <a:solidFill>
                  <a:schemeClr val="bg1"/>
                </a:solidFill>
              </a:rPr>
              <a:t>etwas</a:t>
            </a:r>
            <a:r>
              <a:rPr lang="de-DE" dirty="0">
                <a:solidFill>
                  <a:schemeClr val="bg1"/>
                </a:solidFill>
              </a:rPr>
              <a:t> bereitstellt.</a:t>
            </a:r>
          </a:p>
        </p:txBody>
      </p:sp>
      <p:pic>
        <p:nvPicPr>
          <p:cNvPr id="8" name="Grafik 7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FC647C25-F3D3-4068-5377-4C4DC58B83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128" y="4850289"/>
            <a:ext cx="4410075" cy="1047750"/>
          </a:xfrm>
          <a:prstGeom prst="rect">
            <a:avLst/>
          </a:prstGeom>
        </p:spPr>
      </p:pic>
      <p:pic>
        <p:nvPicPr>
          <p:cNvPr id="11" name="Grafik 10" descr="Ein Bild, das Screenshot, Tex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531F4C75-720C-9746-82E6-89E981A2F6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99" y="1605280"/>
            <a:ext cx="997267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905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0DF4A38-83BF-4EF2-229D-E06E8095B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4AB0D1-FC40-98CB-F59C-D556ED88A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Iullia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7E89C0-24C8-399A-F962-C367D23A5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8924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10C05B-59A1-3EF5-68AE-D30BF85FB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C48C8784-2BA7-BA82-3B2E-C6A207203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4B745E-28F2-030C-20AD-02C91D1FA6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1" b="4775"/>
          <a:stretch/>
        </p:blipFill>
        <p:spPr bwMode="auto">
          <a:xfrm>
            <a:off x="20" y="0"/>
            <a:ext cx="12191980" cy="68567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</p:pic>
      <p:pic>
        <p:nvPicPr>
          <p:cNvPr id="4" name="Grafik 3" descr="Ein Bild, das Text, Poster, Grafikdesign, Grafiken enthält.&#10;&#10;KI-generierte Inhalte können fehlerhaft sein.">
            <a:extLst>
              <a:ext uri="{FF2B5EF4-FFF2-40B4-BE49-F238E27FC236}">
                <a16:creationId xmlns:a16="http://schemas.microsoft.com/office/drawing/2014/main" id="{FBAF3DBA-A12D-64E4-0BE4-B9CCE0990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6" y="-1282"/>
            <a:ext cx="1485900" cy="1419225"/>
          </a:xfrm>
          <a:prstGeom prst="rect">
            <a:avLst/>
          </a:prstGeom>
        </p:spPr>
      </p:pic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A1E1F135-C7E2-FBF8-8DB7-A4D80FC15539}"/>
              </a:ext>
            </a:extLst>
          </p:cNvPr>
          <p:cNvSpPr/>
          <p:nvPr/>
        </p:nvSpPr>
        <p:spPr>
          <a:xfrm>
            <a:off x="337949" y="57950"/>
            <a:ext cx="10194586" cy="1064571"/>
          </a:xfrm>
          <a:prstGeom prst="round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Welche Produkte wurden im erfassten Zeitraum verkauft?</a:t>
            </a:r>
            <a:endParaRPr lang="de-DE" sz="2800" dirty="0">
              <a:solidFill>
                <a:schemeClr val="bg1"/>
              </a:solidFill>
            </a:endParaRPr>
          </a:p>
        </p:txBody>
      </p:sp>
      <p:pic>
        <p:nvPicPr>
          <p:cNvPr id="13" name="Grafik 12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52659FFC-7596-38D5-DA6A-2DD3C5F2A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130" y="4950959"/>
            <a:ext cx="5592930" cy="184909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27CECE8-AE61-E140-EF7C-8FC45F5A5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950" y="1287866"/>
            <a:ext cx="2689864" cy="462525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C29D41E-1F14-9C8D-829E-3E760D7C69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4840" y="1287866"/>
            <a:ext cx="2689864" cy="4670823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05D533F3-2FC1-294A-2AAF-35E448E66CAA}"/>
              </a:ext>
            </a:extLst>
          </p:cNvPr>
          <p:cNvGrpSpPr/>
          <p:nvPr/>
        </p:nvGrpSpPr>
        <p:grpSpPr>
          <a:xfrm>
            <a:off x="6201130" y="1287866"/>
            <a:ext cx="2727929" cy="3547845"/>
            <a:chOff x="6201130" y="1203494"/>
            <a:chExt cx="2727929" cy="3547845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4BE3199F-6660-5A2C-998D-C5D8E1244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01130" y="1417943"/>
              <a:ext cx="2727929" cy="3333396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0E565846-8384-2B24-D5AF-ECBCDF315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9" t="2" b="-245484"/>
            <a:stretch/>
          </p:blipFill>
          <p:spPr>
            <a:xfrm>
              <a:off x="6201130" y="1203494"/>
              <a:ext cx="2727929" cy="7091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7589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0CCE3A-4F68-CDC8-84A1-BE826F73A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F6281CE-1229-D9AB-3B26-FAF48DACB28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1" b="4775"/>
          <a:stretch/>
        </p:blipFill>
        <p:spPr bwMode="auto">
          <a:xfrm>
            <a:off x="20" y="-1282"/>
            <a:ext cx="12191980" cy="68567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</p:pic>
      <p:sp>
        <p:nvSpPr>
          <p:cNvPr id="1031" name="Rectangle 1030">
            <a:extLst>
              <a:ext uri="{FF2B5EF4-FFF2-40B4-BE49-F238E27FC236}">
                <a16:creationId xmlns:a16="http://schemas.microsoft.com/office/drawing/2014/main" id="{80A03021-9B57-6C02-2711-09E64DA51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Grafik 3" descr="Ein Bild, das Text, Poster, Grafikdesign, Grafiken enthält.&#10;&#10;KI-generierte Inhalte können fehlerhaft sein.">
            <a:extLst>
              <a:ext uri="{FF2B5EF4-FFF2-40B4-BE49-F238E27FC236}">
                <a16:creationId xmlns:a16="http://schemas.microsoft.com/office/drawing/2014/main" id="{D4947855-A226-9A72-0107-B65BEF9E2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6" y="-1282"/>
            <a:ext cx="1485900" cy="1419225"/>
          </a:xfrm>
          <a:prstGeom prst="rect">
            <a:avLst/>
          </a:prstGeom>
        </p:spPr>
      </p:pic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C24FCD20-C6EC-B6E8-4B07-F2D5D870FC3B}"/>
              </a:ext>
            </a:extLst>
          </p:cNvPr>
          <p:cNvSpPr/>
          <p:nvPr/>
        </p:nvSpPr>
        <p:spPr>
          <a:xfrm>
            <a:off x="303514" y="58022"/>
            <a:ext cx="6326853" cy="1300615"/>
          </a:xfrm>
          <a:prstGeom prst="round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Welche sind die drei teuersten Produkte, welche die drei günstigsten?</a:t>
            </a:r>
            <a:endParaRPr lang="de-DE" sz="2800" dirty="0">
              <a:solidFill>
                <a:schemeClr val="bg1"/>
              </a:solidFill>
            </a:endParaRPr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DD906739-02EF-774D-82B6-C35B1A339961}"/>
              </a:ext>
            </a:extLst>
          </p:cNvPr>
          <p:cNvGrpSpPr/>
          <p:nvPr/>
        </p:nvGrpSpPr>
        <p:grpSpPr>
          <a:xfrm>
            <a:off x="296562" y="1532297"/>
            <a:ext cx="3700694" cy="2783628"/>
            <a:chOff x="296562" y="1532297"/>
            <a:chExt cx="3700694" cy="2783628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AAD112E9-CA1B-EF95-F727-CE514480D40C}"/>
                </a:ext>
              </a:extLst>
            </p:cNvPr>
            <p:cNvSpPr/>
            <p:nvPr/>
          </p:nvSpPr>
          <p:spPr>
            <a:xfrm>
              <a:off x="296562" y="3015310"/>
              <a:ext cx="3700694" cy="1300615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D648232B-28B7-9371-36CE-8B90FA44093A}"/>
                </a:ext>
              </a:extLst>
            </p:cNvPr>
            <p:cNvSpPr/>
            <p:nvPr/>
          </p:nvSpPr>
          <p:spPr>
            <a:xfrm>
              <a:off x="303285" y="1532297"/>
              <a:ext cx="2450314" cy="1527407"/>
            </a:xfrm>
            <a:prstGeom prst="rect">
              <a:avLst/>
            </a:prstGeom>
            <a:solidFill>
              <a:srgbClr val="2F2F2F">
                <a:alpha val="99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6" name="Grafik 5" descr="Ein Bild, das Text, Screenshot, Schrift, Design enthält.&#10;&#10;KI-generierte Inhalte können fehlerhaft sein.">
              <a:extLst>
                <a:ext uri="{FF2B5EF4-FFF2-40B4-BE49-F238E27FC236}">
                  <a16:creationId xmlns:a16="http://schemas.microsoft.com/office/drawing/2014/main" id="{F509B495-6BA1-543F-FB07-41B5E8D00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54" y="1649993"/>
              <a:ext cx="1849757" cy="1425063"/>
            </a:xfrm>
            <a:prstGeom prst="rect">
              <a:avLst/>
            </a:prstGeom>
          </p:spPr>
        </p:pic>
        <p:pic>
          <p:nvPicPr>
            <p:cNvPr id="8" name="Grafik 7" descr="Ein Bild, das Text, Screenshot, Schrift, Reihe enthält.&#10;&#10;KI-generierte Inhalte können fehlerhaft sein.">
              <a:extLst>
                <a:ext uri="{FF2B5EF4-FFF2-40B4-BE49-F238E27FC236}">
                  <a16:creationId xmlns:a16="http://schemas.microsoft.com/office/drawing/2014/main" id="{906335D8-95C2-21F2-2B45-A15037533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54" y="3229656"/>
              <a:ext cx="3485796" cy="815411"/>
            </a:xfrm>
            <a:prstGeom prst="rect">
              <a:avLst/>
            </a:prstGeom>
          </p:spPr>
        </p:pic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5661BCE3-B26C-FE69-8EC7-8FF7FCD77831}"/>
              </a:ext>
            </a:extLst>
          </p:cNvPr>
          <p:cNvGrpSpPr/>
          <p:nvPr/>
        </p:nvGrpSpPr>
        <p:grpSpPr>
          <a:xfrm>
            <a:off x="2773634" y="1553902"/>
            <a:ext cx="3856733" cy="2762023"/>
            <a:chOff x="2955892" y="1196382"/>
            <a:chExt cx="4003259" cy="2762023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A3C7DFFD-8312-76BC-CD2E-85523C13E99B}"/>
                </a:ext>
              </a:extLst>
            </p:cNvPr>
            <p:cNvSpPr/>
            <p:nvPr/>
          </p:nvSpPr>
          <p:spPr>
            <a:xfrm>
              <a:off x="4418392" y="2430998"/>
              <a:ext cx="2533806" cy="1527407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00A37F6D-5DD0-F50B-B53B-DA07F61684AA}"/>
                </a:ext>
              </a:extLst>
            </p:cNvPr>
            <p:cNvSpPr/>
            <p:nvPr/>
          </p:nvSpPr>
          <p:spPr>
            <a:xfrm>
              <a:off x="2955892" y="1196382"/>
              <a:ext cx="4003259" cy="1345694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3" name="Grafik 2" descr="Ein Bild, das Text, Screenshot, Schrift, Design enthält.&#10;&#10;KI-generierte Inhalte können fehlerhaft sein.">
              <a:extLst>
                <a:ext uri="{FF2B5EF4-FFF2-40B4-BE49-F238E27FC236}">
                  <a16:creationId xmlns:a16="http://schemas.microsoft.com/office/drawing/2014/main" id="{989EDF75-2004-24AE-327E-368E4E129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0782" y="2430462"/>
              <a:ext cx="2149026" cy="1425063"/>
            </a:xfrm>
            <a:prstGeom prst="rect">
              <a:avLst/>
            </a:prstGeom>
          </p:spPr>
        </p:pic>
        <p:pic>
          <p:nvPicPr>
            <p:cNvPr id="12" name="Grafik 11" descr="Ein Bild, das Text, Screenshot, Software, Multimedia-Software enthält.&#10;&#10;KI-generierte Inhalte können fehlerhaft sein.">
              <a:extLst>
                <a:ext uri="{FF2B5EF4-FFF2-40B4-BE49-F238E27FC236}">
                  <a16:creationId xmlns:a16="http://schemas.microsoft.com/office/drawing/2014/main" id="{B5D709BC-6408-F477-8653-ED0AD7290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5236" y="1435031"/>
              <a:ext cx="3604572" cy="853514"/>
            </a:xfrm>
            <a:prstGeom prst="rect">
              <a:avLst/>
            </a:prstGeom>
          </p:spPr>
        </p:pic>
      </p:grp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1E90061B-4894-AF68-5E8D-D2CA76BC2928}"/>
              </a:ext>
            </a:extLst>
          </p:cNvPr>
          <p:cNvSpPr/>
          <p:nvPr/>
        </p:nvSpPr>
        <p:spPr>
          <a:xfrm>
            <a:off x="6759808" y="63004"/>
            <a:ext cx="3883975" cy="1300615"/>
          </a:xfrm>
          <a:prstGeom prst="round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Welche Produkte kosten über 21$?</a:t>
            </a:r>
            <a:endParaRPr lang="de-DE" sz="2800" dirty="0">
              <a:solidFill>
                <a:schemeClr val="bg1"/>
              </a:solidFill>
            </a:endParaRPr>
          </a:p>
        </p:txBody>
      </p:sp>
      <p:pic>
        <p:nvPicPr>
          <p:cNvPr id="27" name="Grafik 26" descr="Ein Bild, das Text, Screenshot, Schrift, Design enthält.&#10;&#10;KI-generierte Inhalte können fehlerhaft sein.">
            <a:extLst>
              <a:ext uri="{FF2B5EF4-FFF2-40B4-BE49-F238E27FC236}">
                <a16:creationId xmlns:a16="http://schemas.microsoft.com/office/drawing/2014/main" id="{A637BCBA-128B-AC21-45FD-03A7BB260A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473" y="1560417"/>
            <a:ext cx="2042337" cy="1699407"/>
          </a:xfrm>
          <a:prstGeom prst="rect">
            <a:avLst/>
          </a:prstGeom>
        </p:spPr>
      </p:pic>
      <p:pic>
        <p:nvPicPr>
          <p:cNvPr id="29" name="Grafik 28" descr="Ein Bild, das Text, Screensho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1C1F7CEB-46BD-1347-1481-8D2BAA45DB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816" y="1551436"/>
            <a:ext cx="2769309" cy="511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77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14FBE0-F189-0F84-9552-38F775670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90CB89-7F80-12E1-C2E8-97BFDE3EF9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1" b="4775"/>
          <a:stretch/>
        </p:blipFill>
        <p:spPr bwMode="auto">
          <a:xfrm>
            <a:off x="20" y="-1282"/>
            <a:ext cx="12191980" cy="68567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</p:pic>
      <p:sp>
        <p:nvSpPr>
          <p:cNvPr id="34" name="Rechteck 33">
            <a:extLst>
              <a:ext uri="{FF2B5EF4-FFF2-40B4-BE49-F238E27FC236}">
                <a16:creationId xmlns:a16="http://schemas.microsoft.com/office/drawing/2014/main" id="{1C3FD91C-656E-2238-8D69-50856806917B}"/>
              </a:ext>
            </a:extLst>
          </p:cNvPr>
          <p:cNvSpPr/>
          <p:nvPr/>
        </p:nvSpPr>
        <p:spPr>
          <a:xfrm>
            <a:off x="6803523" y="1552140"/>
            <a:ext cx="4723754" cy="5303296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92F7C5F3-85E4-AEF6-EBC6-47BBB84A1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Grafik 3" descr="Ein Bild, das Text, Poster, Grafikdesign, Grafiken enthält.&#10;&#10;KI-generierte Inhalte können fehlerhaft sein.">
            <a:extLst>
              <a:ext uri="{FF2B5EF4-FFF2-40B4-BE49-F238E27FC236}">
                <a16:creationId xmlns:a16="http://schemas.microsoft.com/office/drawing/2014/main" id="{19A9B167-A817-30E1-9E9A-A56E6D9AC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6" y="-1282"/>
            <a:ext cx="1485900" cy="1419225"/>
          </a:xfrm>
          <a:prstGeom prst="rect">
            <a:avLst/>
          </a:prstGeom>
        </p:spPr>
      </p:pic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8D1366B1-658D-D57A-10B4-F8E6AE0AE179}"/>
              </a:ext>
            </a:extLst>
          </p:cNvPr>
          <p:cNvSpPr/>
          <p:nvPr/>
        </p:nvSpPr>
        <p:spPr>
          <a:xfrm>
            <a:off x="303514" y="58022"/>
            <a:ext cx="6326853" cy="1300615"/>
          </a:xfrm>
          <a:prstGeom prst="round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Welche Produkte kosten zwischen 5$ und 15$?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7551A64-3B11-AB93-3E72-473775C2FE00}"/>
              </a:ext>
            </a:extLst>
          </p:cNvPr>
          <p:cNvSpPr/>
          <p:nvPr/>
        </p:nvSpPr>
        <p:spPr>
          <a:xfrm>
            <a:off x="6759808" y="63004"/>
            <a:ext cx="3883975" cy="1300615"/>
          </a:xfrm>
          <a:prstGeom prst="round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Welche Produkte kosten weniger als der Durchschnitt?</a:t>
            </a:r>
            <a:endParaRPr lang="de-DE" sz="2800" dirty="0">
              <a:solidFill>
                <a:schemeClr val="bg1"/>
              </a:solidFill>
            </a:endParaRP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E7992535-9302-9C62-7219-DAD070926E31}"/>
              </a:ext>
            </a:extLst>
          </p:cNvPr>
          <p:cNvGrpSpPr/>
          <p:nvPr/>
        </p:nvGrpSpPr>
        <p:grpSpPr>
          <a:xfrm>
            <a:off x="199772" y="1514952"/>
            <a:ext cx="6500781" cy="4856664"/>
            <a:chOff x="199772" y="1514952"/>
            <a:chExt cx="6500781" cy="4856664"/>
          </a:xfrm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EFD1AF77-EE33-02E4-64DB-23B3866EDE2E}"/>
                </a:ext>
              </a:extLst>
            </p:cNvPr>
            <p:cNvSpPr/>
            <p:nvPr/>
          </p:nvSpPr>
          <p:spPr>
            <a:xfrm>
              <a:off x="199772" y="1517515"/>
              <a:ext cx="3829518" cy="4854101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9B23024C-3B94-140E-DB2D-4EA7894806DB}"/>
                </a:ext>
              </a:extLst>
            </p:cNvPr>
            <p:cNvSpPr/>
            <p:nvPr/>
          </p:nvSpPr>
          <p:spPr>
            <a:xfrm>
              <a:off x="3103601" y="1514952"/>
              <a:ext cx="3596952" cy="1887262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5" name="Grafik 4" descr="Ein Bild, das Text, Screenshot, Schrift enthält.&#10;&#10;KI-generierte Inhalte können fehlerhaft sein.">
              <a:extLst>
                <a:ext uri="{FF2B5EF4-FFF2-40B4-BE49-F238E27FC236}">
                  <a16:creationId xmlns:a16="http://schemas.microsoft.com/office/drawing/2014/main" id="{5F0A47E1-BED6-96B0-E734-3E3EF225C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0814" y="1610530"/>
              <a:ext cx="2598645" cy="1722269"/>
            </a:xfrm>
            <a:prstGeom prst="rect">
              <a:avLst/>
            </a:prstGeom>
          </p:spPr>
        </p:pic>
        <p:pic>
          <p:nvPicPr>
            <p:cNvPr id="9" name="Grafik 8" descr="Ein Bild, das Text, Screenshot, Software, Multimedia-Software enthält.&#10;&#10;KI-generierte Inhalte können fehlerhaft sein.">
              <a:extLst>
                <a:ext uri="{FF2B5EF4-FFF2-40B4-BE49-F238E27FC236}">
                  <a16:creationId xmlns:a16="http://schemas.microsoft.com/office/drawing/2014/main" id="{12B32DF7-A2C7-99DD-BBC2-E6ECB584A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514" y="1593189"/>
              <a:ext cx="3596952" cy="4663844"/>
            </a:xfrm>
            <a:prstGeom prst="rect">
              <a:avLst/>
            </a:prstGeom>
          </p:spPr>
        </p:pic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B843A39A-8BAC-2B95-0FCA-D9C76A2A0CAC}"/>
              </a:ext>
            </a:extLst>
          </p:cNvPr>
          <p:cNvGrpSpPr/>
          <p:nvPr/>
        </p:nvGrpSpPr>
        <p:grpSpPr>
          <a:xfrm>
            <a:off x="6805047" y="1593189"/>
            <a:ext cx="4625741" cy="5262247"/>
            <a:chOff x="6805047" y="1593189"/>
            <a:chExt cx="4625741" cy="5262247"/>
          </a:xfrm>
        </p:grpSpPr>
        <p:pic>
          <p:nvPicPr>
            <p:cNvPr id="13" name="Grafik 12" descr="Ein Bild, das Text, Screenshot, Schrift enthält.&#10;&#10;KI-generierte Inhalte können fehlerhaft sein.">
              <a:extLst>
                <a:ext uri="{FF2B5EF4-FFF2-40B4-BE49-F238E27FC236}">
                  <a16:creationId xmlns:a16="http://schemas.microsoft.com/office/drawing/2014/main" id="{39984653-D4DD-066B-4919-424B2CAD1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5047" y="3465218"/>
              <a:ext cx="4625741" cy="739204"/>
            </a:xfrm>
            <a:prstGeom prst="rect">
              <a:avLst/>
            </a:prstGeom>
          </p:spPr>
        </p:pic>
        <p:pic>
          <p:nvPicPr>
            <p:cNvPr id="18" name="Grafik 17" descr="Ein Bild, das Text, Screenshot, Schrift, Zahl enthält.&#10;&#10;KI-generierte Inhalte können fehlerhaft sein.">
              <a:extLst>
                <a:ext uri="{FF2B5EF4-FFF2-40B4-BE49-F238E27FC236}">
                  <a16:creationId xmlns:a16="http://schemas.microsoft.com/office/drawing/2014/main" id="{DE393A18-32C6-F739-9D8B-7BABACA29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1160" y="3802930"/>
              <a:ext cx="1501270" cy="426757"/>
            </a:xfrm>
            <a:prstGeom prst="rect">
              <a:avLst/>
            </a:prstGeom>
          </p:spPr>
        </p:pic>
        <p:pic>
          <p:nvPicPr>
            <p:cNvPr id="21" name="Grafik 20" descr="Ein Bild, das Text, Screenshot, Schrift enthält.&#10;&#10;KI-generierte Inhalte können fehlerhaft sein.">
              <a:extLst>
                <a:ext uri="{FF2B5EF4-FFF2-40B4-BE49-F238E27FC236}">
                  <a16:creationId xmlns:a16="http://schemas.microsoft.com/office/drawing/2014/main" id="{F7D8EEC8-4692-DE3E-D87E-8CCA7538C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5047" y="1593189"/>
              <a:ext cx="4229467" cy="1844200"/>
            </a:xfrm>
            <a:prstGeom prst="rect">
              <a:avLst/>
            </a:prstGeom>
          </p:spPr>
        </p:pic>
        <p:pic>
          <p:nvPicPr>
            <p:cNvPr id="26" name="Grafik 25" descr="Ein Bild, das Text, Screenshot, Software, Multimedia-Software enthält.&#10;&#10;KI-generierte Inhalte können fehlerhaft sein.">
              <a:extLst>
                <a:ext uri="{FF2B5EF4-FFF2-40B4-BE49-F238E27FC236}">
                  <a16:creationId xmlns:a16="http://schemas.microsoft.com/office/drawing/2014/main" id="{4AD06F01-9580-EDC2-CBF7-B3AA773AB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5047" y="4267426"/>
              <a:ext cx="2235844" cy="2588010"/>
            </a:xfrm>
            <a:prstGeom prst="rect">
              <a:avLst/>
            </a:prstGeom>
          </p:spPr>
        </p:pic>
        <p:pic>
          <p:nvPicPr>
            <p:cNvPr id="28" name="Grafik 27" descr="Ein Bild, das Text, Karte Menü, Screenshot enthält.&#10;&#10;KI-generierte Inhalte können fehlerhaft sein.">
              <a:extLst>
                <a:ext uri="{FF2B5EF4-FFF2-40B4-BE49-F238E27FC236}">
                  <a16:creationId xmlns:a16="http://schemas.microsoft.com/office/drawing/2014/main" id="{B65C9868-BA12-6BBF-C59F-28BADC7CF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1261" y="4292691"/>
              <a:ext cx="2149527" cy="25627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7403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6ACC3B-E1A2-AC4D-5DD5-30E593534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BDABB2B-0F50-913F-F441-6D39A8A69A1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1" b="4775"/>
          <a:stretch/>
        </p:blipFill>
        <p:spPr bwMode="auto">
          <a:xfrm>
            <a:off x="20" y="-1282"/>
            <a:ext cx="12191980" cy="68567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</p:pic>
      <p:sp>
        <p:nvSpPr>
          <p:cNvPr id="1031" name="Rectangle 1030">
            <a:extLst>
              <a:ext uri="{FF2B5EF4-FFF2-40B4-BE49-F238E27FC236}">
                <a16:creationId xmlns:a16="http://schemas.microsoft.com/office/drawing/2014/main" id="{8B15A20B-E2AE-6D0A-F2CA-D203EDA37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Grafik 3" descr="Ein Bild, das Text, Poster, Grafikdesign, Grafiken enthält.&#10;&#10;KI-generierte Inhalte können fehlerhaft sein.">
            <a:extLst>
              <a:ext uri="{FF2B5EF4-FFF2-40B4-BE49-F238E27FC236}">
                <a16:creationId xmlns:a16="http://schemas.microsoft.com/office/drawing/2014/main" id="{869EBEB4-BC97-0124-088A-9900166C4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6" y="-1282"/>
            <a:ext cx="1485900" cy="1419225"/>
          </a:xfrm>
          <a:prstGeom prst="rect">
            <a:avLst/>
          </a:prstGeom>
        </p:spPr>
      </p:pic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0D0047D0-1405-A344-6C50-6ABE70DB1A76}"/>
              </a:ext>
            </a:extLst>
          </p:cNvPr>
          <p:cNvSpPr/>
          <p:nvPr/>
        </p:nvSpPr>
        <p:spPr>
          <a:xfrm>
            <a:off x="303514" y="58022"/>
            <a:ext cx="10280180" cy="1916693"/>
          </a:xfrm>
          <a:prstGeom prst="round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Wie viele Produkte wurden zum letzten Zeitpunkt verkauft und bei wie vielen wurde der Verkauf eingestellt?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A36379A7-1660-CEC1-5E62-EB8C94409CA6}"/>
              </a:ext>
            </a:extLst>
          </p:cNvPr>
          <p:cNvSpPr/>
          <p:nvPr/>
        </p:nvSpPr>
        <p:spPr>
          <a:xfrm>
            <a:off x="303514" y="4128634"/>
            <a:ext cx="3850197" cy="2408129"/>
          </a:xfrm>
          <a:prstGeom prst="round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Welcher Kunde hat bisher am meisten gekauft?</a:t>
            </a:r>
            <a:endParaRPr lang="de-DE" sz="2800" dirty="0">
              <a:solidFill>
                <a:schemeClr val="bg1"/>
              </a:solidFill>
            </a:endParaRP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D2F744A-BC57-FFB9-C094-13E0B7BE360C}"/>
              </a:ext>
            </a:extLst>
          </p:cNvPr>
          <p:cNvGrpSpPr/>
          <p:nvPr/>
        </p:nvGrpSpPr>
        <p:grpSpPr>
          <a:xfrm>
            <a:off x="303514" y="2093461"/>
            <a:ext cx="4723754" cy="1429003"/>
            <a:chOff x="208486" y="2093461"/>
            <a:chExt cx="4723754" cy="1429003"/>
          </a:xfrm>
        </p:grpSpPr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0ED9BEAB-364A-6123-3F0C-955E2F9B1CB9}"/>
                </a:ext>
              </a:extLst>
            </p:cNvPr>
            <p:cNvSpPr/>
            <p:nvPr/>
          </p:nvSpPr>
          <p:spPr>
            <a:xfrm>
              <a:off x="208486" y="2093461"/>
              <a:ext cx="4723754" cy="1429003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3" name="Grafik 2" descr="Ein Bild, das Text, Screenshot, Schrift enthält.&#10;&#10;KI-generierte Inhalte können fehlerhaft sein.">
              <a:extLst>
                <a:ext uri="{FF2B5EF4-FFF2-40B4-BE49-F238E27FC236}">
                  <a16:creationId xmlns:a16="http://schemas.microsoft.com/office/drawing/2014/main" id="{5B8312EF-8209-6177-6837-5D66AC056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968" y="2093461"/>
              <a:ext cx="4427604" cy="1333616"/>
            </a:xfrm>
            <a:prstGeom prst="rect">
              <a:avLst/>
            </a:prstGeom>
          </p:spPr>
        </p:pic>
        <p:pic>
          <p:nvPicPr>
            <p:cNvPr id="11" name="Grafik 10" descr="Ein Bild, das Text, Screenshot, Schrift, Reihe enthält.&#10;&#10;KI-generierte Inhalte können fehlerhaft sein.">
              <a:extLst>
                <a:ext uri="{FF2B5EF4-FFF2-40B4-BE49-F238E27FC236}">
                  <a16:creationId xmlns:a16="http://schemas.microsoft.com/office/drawing/2014/main" id="{82F002D7-358E-1AE6-F2D4-E6E3EEE72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9342" y="3053664"/>
              <a:ext cx="1988992" cy="419136"/>
            </a:xfrm>
            <a:prstGeom prst="rect">
              <a:avLst/>
            </a:prstGeom>
          </p:spPr>
        </p:pic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A8B110EF-13BF-7843-8BCF-BA520E0E893E}"/>
              </a:ext>
            </a:extLst>
          </p:cNvPr>
          <p:cNvGrpSpPr/>
          <p:nvPr/>
        </p:nvGrpSpPr>
        <p:grpSpPr>
          <a:xfrm>
            <a:off x="5859940" y="2093460"/>
            <a:ext cx="4723754" cy="1429003"/>
            <a:chOff x="5859940" y="2093460"/>
            <a:chExt cx="4723754" cy="1429003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4B378204-DB15-45D7-2675-D61FF91453C1}"/>
                </a:ext>
              </a:extLst>
            </p:cNvPr>
            <p:cNvSpPr/>
            <p:nvPr/>
          </p:nvSpPr>
          <p:spPr>
            <a:xfrm>
              <a:off x="5859940" y="2093460"/>
              <a:ext cx="4723754" cy="1429003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7" name="Grafik 6" descr="Ein Bild, das Text, Screenshot, Schrift enthält.&#10;&#10;KI-generierte Inhalte können fehlerhaft sein.">
              <a:extLst>
                <a:ext uri="{FF2B5EF4-FFF2-40B4-BE49-F238E27FC236}">
                  <a16:creationId xmlns:a16="http://schemas.microsoft.com/office/drawing/2014/main" id="{84120194-6544-28B2-C78A-DB8F6A493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4848" y="2143125"/>
              <a:ext cx="3589331" cy="1005927"/>
            </a:xfrm>
            <a:prstGeom prst="rect">
              <a:avLst/>
            </a:prstGeom>
          </p:spPr>
        </p:pic>
        <p:pic>
          <p:nvPicPr>
            <p:cNvPr id="14" name="Grafik 13" descr="Ein Bild, das Text, Screenshot, Schrift enthält.&#10;&#10;KI-generierte Inhalte können fehlerhaft sein.">
              <a:extLst>
                <a:ext uri="{FF2B5EF4-FFF2-40B4-BE49-F238E27FC236}">
                  <a16:creationId xmlns:a16="http://schemas.microsoft.com/office/drawing/2014/main" id="{FEB24F07-52E7-D357-5DB7-2514C5165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4117" y="3046172"/>
              <a:ext cx="2499577" cy="441998"/>
            </a:xfrm>
            <a:prstGeom prst="rect">
              <a:avLst/>
            </a:prstGeom>
          </p:spPr>
        </p:pic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A49B7227-E404-130F-B34A-2FC44AB9A741}"/>
              </a:ext>
            </a:extLst>
          </p:cNvPr>
          <p:cNvGrpSpPr/>
          <p:nvPr/>
        </p:nvGrpSpPr>
        <p:grpSpPr>
          <a:xfrm>
            <a:off x="4489479" y="4128634"/>
            <a:ext cx="6767146" cy="2408129"/>
            <a:chOff x="4489479" y="4128634"/>
            <a:chExt cx="6767146" cy="2408129"/>
          </a:xfrm>
        </p:grpSpPr>
        <p:pic>
          <p:nvPicPr>
            <p:cNvPr id="16" name="Grafik 15" descr="Ein Bild, das Text, Screenshot, Schrift enthält.&#10;&#10;KI-generierte Inhalte können fehlerhaft sein.">
              <a:extLst>
                <a:ext uri="{FF2B5EF4-FFF2-40B4-BE49-F238E27FC236}">
                  <a16:creationId xmlns:a16="http://schemas.microsoft.com/office/drawing/2014/main" id="{8C1FB95C-31E3-44E8-D7BC-23A7E7123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9479" y="4128634"/>
              <a:ext cx="6767146" cy="2408129"/>
            </a:xfrm>
            <a:prstGeom prst="rect">
              <a:avLst/>
            </a:prstGeom>
          </p:spPr>
        </p:pic>
        <p:pic>
          <p:nvPicPr>
            <p:cNvPr id="19" name="Grafik 18" descr="Ein Bild, das Text, Screenshot, Schrift, Multimedia-Software enthält.&#10;&#10;KI-generierte Inhalte können fehlerhaft sein.">
              <a:extLst>
                <a:ext uri="{FF2B5EF4-FFF2-40B4-BE49-F238E27FC236}">
                  <a16:creationId xmlns:a16="http://schemas.microsoft.com/office/drawing/2014/main" id="{C7F3518F-F9B2-0F09-7A32-B38A7BA36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2927" y="6055964"/>
              <a:ext cx="3703641" cy="426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7655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555DC4-942B-F412-FA19-BF27194E0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934BBDC-0030-8D18-71AD-ED2945765E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1" b="4775"/>
          <a:stretch/>
        </p:blipFill>
        <p:spPr bwMode="auto">
          <a:xfrm>
            <a:off x="20" y="-1282"/>
            <a:ext cx="12191980" cy="68567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</p:pic>
      <p:sp>
        <p:nvSpPr>
          <p:cNvPr id="1031" name="Rectangle 1030">
            <a:extLst>
              <a:ext uri="{FF2B5EF4-FFF2-40B4-BE49-F238E27FC236}">
                <a16:creationId xmlns:a16="http://schemas.microsoft.com/office/drawing/2014/main" id="{0247640A-537D-F511-63EC-4B38739EE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Grafik 3" descr="Ein Bild, das Text, Poster, Grafikdesign, Grafiken enthält.&#10;&#10;KI-generierte Inhalte können fehlerhaft sein.">
            <a:extLst>
              <a:ext uri="{FF2B5EF4-FFF2-40B4-BE49-F238E27FC236}">
                <a16:creationId xmlns:a16="http://schemas.microsoft.com/office/drawing/2014/main" id="{32A058F6-3705-5E31-DF4E-7511FF6EF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6" y="-1282"/>
            <a:ext cx="1485900" cy="1419225"/>
          </a:xfrm>
          <a:prstGeom prst="rect">
            <a:avLst/>
          </a:prstGeom>
        </p:spPr>
      </p:pic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7D8B9B60-34DA-8FAB-F1DC-CC42D870290A}"/>
              </a:ext>
            </a:extLst>
          </p:cNvPr>
          <p:cNvSpPr/>
          <p:nvPr/>
        </p:nvSpPr>
        <p:spPr>
          <a:xfrm>
            <a:off x="4822086" y="73984"/>
            <a:ext cx="5779896" cy="2032873"/>
          </a:xfrm>
          <a:prstGeom prst="round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Welche Kunden hat er beliefert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und welche Produkte haben sie erhalten?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4976C51-2BC1-A82C-1EB5-A51E560955D4}"/>
              </a:ext>
            </a:extLst>
          </p:cNvPr>
          <p:cNvSpPr/>
          <p:nvPr/>
        </p:nvSpPr>
        <p:spPr>
          <a:xfrm>
            <a:off x="5236179" y="4536311"/>
            <a:ext cx="4723754" cy="1429003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8230E0F5-95BD-1658-436B-6616AC1678B4}"/>
              </a:ext>
            </a:extLst>
          </p:cNvPr>
          <p:cNvSpPr/>
          <p:nvPr/>
        </p:nvSpPr>
        <p:spPr>
          <a:xfrm>
            <a:off x="154333" y="73983"/>
            <a:ext cx="4514944" cy="2032873"/>
          </a:xfrm>
          <a:prstGeom prst="round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Welcher Verkäufer hat die meisten Geschäfte gemacht und welches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Transportschiff kam dabei zum Einsatz? 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5029873-44EB-75E0-E72B-6758A1B6EF3C}"/>
              </a:ext>
            </a:extLst>
          </p:cNvPr>
          <p:cNvGrpSpPr/>
          <p:nvPr/>
        </p:nvGrpSpPr>
        <p:grpSpPr>
          <a:xfrm>
            <a:off x="0" y="2359997"/>
            <a:ext cx="4669277" cy="4161059"/>
            <a:chOff x="0" y="2359997"/>
            <a:chExt cx="4669277" cy="4161059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FC95036D-C035-F8C5-B9E2-6EEA44AF4F8F}"/>
                </a:ext>
              </a:extLst>
            </p:cNvPr>
            <p:cNvSpPr/>
            <p:nvPr/>
          </p:nvSpPr>
          <p:spPr>
            <a:xfrm>
              <a:off x="0" y="2359997"/>
              <a:ext cx="4669277" cy="4161059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9" name="Grafik 8" descr="Ein Bild, das Text, Screenshot, Schrift, Reihe enthält.&#10;&#10;KI-generierte Inhalte können fehlerhaft sein.">
              <a:extLst>
                <a:ext uri="{FF2B5EF4-FFF2-40B4-BE49-F238E27FC236}">
                  <a16:creationId xmlns:a16="http://schemas.microsoft.com/office/drawing/2014/main" id="{6835D3BB-0192-3A2D-FA7A-CFDA59EF3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333" y="5874028"/>
              <a:ext cx="4138019" cy="434378"/>
            </a:xfrm>
            <a:prstGeom prst="rect">
              <a:avLst/>
            </a:prstGeom>
          </p:spPr>
        </p:pic>
        <p:pic>
          <p:nvPicPr>
            <p:cNvPr id="13" name="Grafik 12" descr="Ein Bild, das Text, Screenshot, Schrift enthält.&#10;&#10;KI-generierte Inhalte können fehlerhaft sein.">
              <a:extLst>
                <a:ext uri="{FF2B5EF4-FFF2-40B4-BE49-F238E27FC236}">
                  <a16:creationId xmlns:a16="http://schemas.microsoft.com/office/drawing/2014/main" id="{CBD26C0D-C422-7009-4DFE-7971D9E39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333" y="2362561"/>
              <a:ext cx="4305673" cy="3398815"/>
            </a:xfrm>
            <a:prstGeom prst="rect">
              <a:avLst/>
            </a:prstGeom>
          </p:spPr>
        </p:pic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02A4E323-42B2-6E25-B2D2-E1D37A7018B3}"/>
              </a:ext>
            </a:extLst>
          </p:cNvPr>
          <p:cNvGrpSpPr/>
          <p:nvPr/>
        </p:nvGrpSpPr>
        <p:grpSpPr>
          <a:xfrm>
            <a:off x="4859254" y="2359997"/>
            <a:ext cx="7178413" cy="4201548"/>
            <a:chOff x="4859254" y="2359997"/>
            <a:chExt cx="7178413" cy="4201548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23FF9CC1-EA24-341F-E58E-EBF981F27BC7}"/>
                </a:ext>
              </a:extLst>
            </p:cNvPr>
            <p:cNvSpPr/>
            <p:nvPr/>
          </p:nvSpPr>
          <p:spPr>
            <a:xfrm>
              <a:off x="6895624" y="2400486"/>
              <a:ext cx="5142043" cy="4161059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6" name="Grafik 5" descr="Ein Bild, das Text, Screenshot, Schrift enthält.&#10;&#10;KI-generierte Inhalte können fehlerhaft sein.">
              <a:extLst>
                <a:ext uri="{FF2B5EF4-FFF2-40B4-BE49-F238E27FC236}">
                  <a16:creationId xmlns:a16="http://schemas.microsoft.com/office/drawing/2014/main" id="{1A7FCFAA-E9E6-C7E0-EF14-0D6AF53A6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9254" y="2359997"/>
              <a:ext cx="4343776" cy="4198984"/>
            </a:xfrm>
            <a:prstGeom prst="rect">
              <a:avLst/>
            </a:prstGeom>
          </p:spPr>
        </p:pic>
        <p:pic>
          <p:nvPicPr>
            <p:cNvPr id="17" name="Grafik 16" descr="Ein Bild, das Text, Screenshot, Software, Zahl enthält.&#10;&#10;KI-generierte Inhalte können fehlerhaft sein.">
              <a:extLst>
                <a:ext uri="{FF2B5EF4-FFF2-40B4-BE49-F238E27FC236}">
                  <a16:creationId xmlns:a16="http://schemas.microsoft.com/office/drawing/2014/main" id="{4A8C081D-47A5-5634-D529-8B0F3F767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7351" y="3949054"/>
              <a:ext cx="3761586" cy="2016260"/>
            </a:xfrm>
            <a:prstGeom prst="rect">
              <a:avLst/>
            </a:prstGeom>
          </p:spPr>
        </p:pic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D11B7CB3-8431-76B3-8293-9BAEAD81EE80}"/>
                </a:ext>
              </a:extLst>
            </p:cNvPr>
            <p:cNvSpPr/>
            <p:nvPr/>
          </p:nvSpPr>
          <p:spPr>
            <a:xfrm>
              <a:off x="8478413" y="5988940"/>
              <a:ext cx="3360241" cy="459649"/>
            </a:xfrm>
            <a:prstGeom prst="roundRect">
              <a:avLst/>
            </a:prstGeom>
            <a:solidFill>
              <a:srgbClr val="2F2F2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bg1"/>
                  </a:solidFill>
                  <a:latin typeface="Consolas" panose="020B0609020204030204" pitchFamily="49" charset="0"/>
                </a:rPr>
                <a:t>u</a:t>
              </a:r>
              <a:r>
                <a:rPr lang="de-DE" sz="140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nd 393 weitere</a:t>
              </a:r>
              <a:endParaRPr lang="de-DE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0165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DC688F-1C16-73F7-6CDA-BA2CAF8C3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EB9E0C-F156-D40D-5591-55E104B27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6856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8B4B7-647C-BFEA-856D-8A5080F29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46D38321-4F49-E88D-9F5D-8354A348C2B6}"/>
              </a:ext>
            </a:extLst>
          </p:cNvPr>
          <p:cNvSpPr/>
          <p:nvPr/>
        </p:nvSpPr>
        <p:spPr>
          <a:xfrm>
            <a:off x="0" y="0"/>
            <a:ext cx="12192000" cy="6926094"/>
          </a:xfrm>
          <a:prstGeom prst="rect">
            <a:avLst/>
          </a:prstGeom>
          <a:solidFill>
            <a:srgbClr val="090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B9273C1-CFE4-6124-BF3D-6669E5B5C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49" y="1446208"/>
            <a:ext cx="3901440" cy="76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46C014C-4A04-F777-BC14-1EB1EC35E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395" y="2679624"/>
            <a:ext cx="5845367" cy="159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30E94A4B-2E52-795C-FC6B-0880861C3A8E}"/>
              </a:ext>
            </a:extLst>
          </p:cNvPr>
          <p:cNvSpPr/>
          <p:nvPr/>
        </p:nvSpPr>
        <p:spPr>
          <a:xfrm>
            <a:off x="337949" y="57950"/>
            <a:ext cx="11515384" cy="1064571"/>
          </a:xfrm>
          <a:prstGeom prst="round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Was haben diese Unternehmen gemeinsam?</a:t>
            </a:r>
            <a:endParaRPr lang="de-DE" sz="2800" dirty="0">
              <a:solidFill>
                <a:schemeClr val="bg1"/>
              </a:solidFill>
            </a:endParaRP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5A467C01-D2D9-BA4F-2AD4-4DC0DAF75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49" y="4815192"/>
            <a:ext cx="3958726" cy="1343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536D8A04-5C68-3627-270F-8CC1CE64A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094" y="3885791"/>
            <a:ext cx="4239389" cy="84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Plus-Logo">
            <a:extLst>
              <a:ext uri="{FF2B5EF4-FFF2-40B4-BE49-F238E27FC236}">
                <a16:creationId xmlns:a16="http://schemas.microsoft.com/office/drawing/2014/main" id="{0788E514-2C03-1B6B-0C3A-64AA25D1A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575" y="1586316"/>
            <a:ext cx="4959049" cy="184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7FBBF38D-8A12-C196-1A03-230CF81C6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399" y="4815192"/>
            <a:ext cx="5172039" cy="159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ertie GmbH – Wikipedia">
            <a:extLst>
              <a:ext uri="{FF2B5EF4-FFF2-40B4-BE49-F238E27FC236}">
                <a16:creationId xmlns:a16="http://schemas.microsoft.com/office/drawing/2014/main" id="{5FB9B6EE-0342-4C05-90D0-97F471CC9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1708" y="1245231"/>
            <a:ext cx="2591625" cy="89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349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7D4550D-04B4-4758-4C1D-926EB9277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272ACF-C143-82BD-1926-AEA07D50C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Sammy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504B7C-B388-7237-0913-BB9C0844D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9122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BB1B4-2C4B-0FDB-F6E5-A41CB3C17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61D7587-08BF-3941-5FEC-B058067E4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1" b="4775"/>
          <a:stretch/>
        </p:blipFill>
        <p:spPr bwMode="auto">
          <a:xfrm>
            <a:off x="-1504" y="-1282"/>
            <a:ext cx="12191980" cy="68567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549D5EE-AAE7-1BBC-19F0-2F3242E0364E}"/>
              </a:ext>
            </a:extLst>
          </p:cNvPr>
          <p:cNvSpPr/>
          <p:nvPr/>
        </p:nvSpPr>
        <p:spPr>
          <a:xfrm>
            <a:off x="1165014" y="2414198"/>
            <a:ext cx="9539562" cy="2070066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765EBC-1770-7207-17F2-ECDB0BE99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 descr="Ein Bild, das Text, Poster, Grafikdesign, Grafiken enthält.&#10;&#10;KI-generierte Inhalte können fehlerhaft sein.">
            <a:extLst>
              <a:ext uri="{FF2B5EF4-FFF2-40B4-BE49-F238E27FC236}">
                <a16:creationId xmlns:a16="http://schemas.microsoft.com/office/drawing/2014/main" id="{4548FA6A-CCD9-51E9-A27B-4099739415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6" y="-1282"/>
            <a:ext cx="1485900" cy="1419225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D1E0D1D9-FAA0-39E0-3476-B78DB2379ADB}"/>
              </a:ext>
            </a:extLst>
          </p:cNvPr>
          <p:cNvSpPr/>
          <p:nvPr/>
        </p:nvSpPr>
        <p:spPr>
          <a:xfrm>
            <a:off x="79992" y="111677"/>
            <a:ext cx="10384807" cy="1089130"/>
          </a:xfrm>
          <a:prstGeom prst="round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In welchem Alter wurden die Mitarbeiter eingestellt?</a:t>
            </a:r>
          </a:p>
        </p:txBody>
      </p:sp>
      <p:pic>
        <p:nvPicPr>
          <p:cNvPr id="10" name="Grafik 9" descr="Ein Bild, das Text, Screenshot, Zahl, Schrift enthält.&#10;&#10;KI-generierte Inhalte können fehlerhaft sein.">
            <a:extLst>
              <a:ext uri="{FF2B5EF4-FFF2-40B4-BE49-F238E27FC236}">
                <a16:creationId xmlns:a16="http://schemas.microsoft.com/office/drawing/2014/main" id="{435C02E0-297D-9CD2-484A-D80C4A89CA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03" y="2475130"/>
            <a:ext cx="3322608" cy="1920406"/>
          </a:xfrm>
          <a:prstGeom prst="rect">
            <a:avLst/>
          </a:prstGeom>
        </p:spPr>
      </p:pic>
      <p:pic>
        <p:nvPicPr>
          <p:cNvPr id="8" name="Inhaltsplatzhalter 7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DF0E2B78-6925-6337-1E93-8A5F27AF93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400" y="2475130"/>
            <a:ext cx="5806943" cy="1044030"/>
          </a:xfrm>
        </p:spPr>
      </p:pic>
    </p:spTree>
    <p:extLst>
      <p:ext uri="{BB962C8B-B14F-4D97-AF65-F5344CB8AC3E}">
        <p14:creationId xmlns:p14="http://schemas.microsoft.com/office/powerpoint/2010/main" val="887343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56AC1-A881-58BC-BEE5-356190D9B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FB52294-E2F2-FE7E-63AA-5A36E06DC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1" b="4775"/>
          <a:stretch/>
        </p:blipFill>
        <p:spPr bwMode="auto">
          <a:xfrm>
            <a:off x="20" y="-1282"/>
            <a:ext cx="12191980" cy="68567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07AA00D-C1C5-7F51-6CF1-88D0D090F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Inhaltsplatzhalter 8" descr="Ein Bild, das Text, Screensho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2E4967BF-2AA8-9C48-87F8-1FA11DC8F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8" y="4489629"/>
            <a:ext cx="8394720" cy="1283767"/>
          </a:xfrm>
        </p:spPr>
      </p:pic>
      <p:pic>
        <p:nvPicPr>
          <p:cNvPr id="5" name="Grafik 4" descr="Ein Bild, das Text, Poster, Grafikdesign, Grafiken enthält.&#10;&#10;KI-generierte Inhalte können fehlerhaft sein.">
            <a:extLst>
              <a:ext uri="{FF2B5EF4-FFF2-40B4-BE49-F238E27FC236}">
                <a16:creationId xmlns:a16="http://schemas.microsoft.com/office/drawing/2014/main" id="{A0941BE6-0575-6A57-4238-B5509E75D8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6" y="-1282"/>
            <a:ext cx="1485900" cy="1419225"/>
          </a:xfrm>
          <a:prstGeom prst="rect">
            <a:avLst/>
          </a:prstGeom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BB45A9C4-AB3D-9B24-DC56-CE5C2B848059}"/>
              </a:ext>
            </a:extLst>
          </p:cNvPr>
          <p:cNvSpPr/>
          <p:nvPr/>
        </p:nvSpPr>
        <p:spPr>
          <a:xfrm>
            <a:off x="94498" y="2134997"/>
            <a:ext cx="5400369" cy="1150225"/>
          </a:xfrm>
          <a:prstGeom prst="round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Höchste Position – </a:t>
            </a:r>
            <a:r>
              <a:rPr lang="de-DE" dirty="0" err="1">
                <a:solidFill>
                  <a:schemeClr val="bg1"/>
                </a:solidFill>
              </a:rPr>
              <a:t>Vice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President</a:t>
            </a:r>
            <a:r>
              <a:rPr lang="de-DE" dirty="0">
                <a:solidFill>
                  <a:schemeClr val="bg1"/>
                </a:solidFill>
              </a:rPr>
              <a:t> Sales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Alle Mitarbeiter im Verkauf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Keine Mitarbeiter im Lager, IT, </a:t>
            </a:r>
            <a:r>
              <a:rPr lang="de-DE" dirty="0" err="1">
                <a:solidFill>
                  <a:schemeClr val="bg1"/>
                </a:solidFill>
              </a:rPr>
              <a:t>Buchaltung</a:t>
            </a:r>
            <a:r>
              <a:rPr lang="de-DE" dirty="0">
                <a:solidFill>
                  <a:schemeClr val="bg1"/>
                </a:solidFill>
              </a:rPr>
              <a:t>, etc..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Kein Geschäftsführer</a:t>
            </a:r>
          </a:p>
        </p:txBody>
      </p:sp>
      <p:pic>
        <p:nvPicPr>
          <p:cNvPr id="7" name="Grafik 6" descr="Ein Bild, das Screenshot, Text, Multimedia-Software, Software enthält.&#10;&#10;KI-generierte Inhalte können fehlerhaft sein.">
            <a:extLst>
              <a:ext uri="{FF2B5EF4-FFF2-40B4-BE49-F238E27FC236}">
                <a16:creationId xmlns:a16="http://schemas.microsoft.com/office/drawing/2014/main" id="{2AE2AE1D-1273-D5C3-FC73-AC669A0F87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8" y="48321"/>
            <a:ext cx="10515600" cy="1995834"/>
          </a:xfrm>
          <a:prstGeom prst="rect">
            <a:avLst/>
          </a:prstGeom>
        </p:spPr>
      </p:pic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544B03CD-8214-4CA6-854D-11914C46A6EF}"/>
              </a:ext>
            </a:extLst>
          </p:cNvPr>
          <p:cNvSpPr/>
          <p:nvPr/>
        </p:nvSpPr>
        <p:spPr>
          <a:xfrm>
            <a:off x="8710197" y="4172824"/>
            <a:ext cx="3127587" cy="1995835"/>
          </a:xfrm>
          <a:prstGeom prst="round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de-DE" dirty="0">
                <a:solidFill>
                  <a:schemeClr val="bg1"/>
                </a:solidFill>
              </a:rPr>
              <a:t>Umsatz gering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de-DE" dirty="0">
                <a:solidFill>
                  <a:schemeClr val="bg1"/>
                </a:solidFill>
              </a:rPr>
              <a:t>Personalkosten übersteigen Umsatz (1996)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de-DE" dirty="0">
                <a:solidFill>
                  <a:schemeClr val="bg1"/>
                </a:solidFill>
              </a:rPr>
              <a:t>Keine Daten für andere Kosten</a:t>
            </a:r>
          </a:p>
        </p:txBody>
      </p:sp>
    </p:spTree>
    <p:extLst>
      <p:ext uri="{BB962C8B-B14F-4D97-AF65-F5344CB8AC3E}">
        <p14:creationId xmlns:p14="http://schemas.microsoft.com/office/powerpoint/2010/main" val="4227778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4369F-18C6-A9ED-4E6A-730812D4E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440299D2-D771-EDEF-CA89-29188AEDC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1" b="4775"/>
          <a:stretch/>
        </p:blipFill>
        <p:spPr bwMode="auto">
          <a:xfrm>
            <a:off x="-1504" y="-1282"/>
            <a:ext cx="12191980" cy="68567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BAFF0433-1F5B-D403-7A27-CB4D005A91C2}"/>
              </a:ext>
            </a:extLst>
          </p:cNvPr>
          <p:cNvSpPr/>
          <p:nvPr/>
        </p:nvSpPr>
        <p:spPr>
          <a:xfrm>
            <a:off x="79992" y="1313765"/>
            <a:ext cx="7599275" cy="3021167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5" name="Grafik 4" descr="Ein Bild, das Text, Poster, Grafikdesign, Grafiken enthält.&#10;&#10;KI-generierte Inhalte können fehlerhaft sein.">
            <a:extLst>
              <a:ext uri="{FF2B5EF4-FFF2-40B4-BE49-F238E27FC236}">
                <a16:creationId xmlns:a16="http://schemas.microsoft.com/office/drawing/2014/main" id="{094BA324-2413-D6BA-7A9D-6A6E0DE26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6" y="-1282"/>
            <a:ext cx="1485900" cy="1419225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87E19FA4-2825-607F-2415-BA445425A1C9}"/>
              </a:ext>
            </a:extLst>
          </p:cNvPr>
          <p:cNvSpPr/>
          <p:nvPr/>
        </p:nvSpPr>
        <p:spPr>
          <a:xfrm>
            <a:off x="79992" y="111677"/>
            <a:ext cx="10384807" cy="1089130"/>
          </a:xfrm>
          <a:prstGeom prst="round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Bei welchen Artikeln überstiegen zum letzten Betriebszeitpunkt die Bestellzahlen den Vorrat im Lager?</a:t>
            </a:r>
          </a:p>
        </p:txBody>
      </p:sp>
      <p:pic>
        <p:nvPicPr>
          <p:cNvPr id="11" name="Grafik 10" descr="Ein Bild, das Text, Screensho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7A13D997-BFB2-2244-5B47-DB5912BFF2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92" y="1417943"/>
            <a:ext cx="7407282" cy="2819644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FB4B1C2A-22FA-8E46-C817-097D16D2A83B}"/>
              </a:ext>
            </a:extLst>
          </p:cNvPr>
          <p:cNvSpPr/>
          <p:nvPr/>
        </p:nvSpPr>
        <p:spPr>
          <a:xfrm>
            <a:off x="4284133" y="1313764"/>
            <a:ext cx="3304741" cy="3021167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1450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C52ED-1088-C59A-6791-E5542A1AE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35D02C00-7D2B-1ED6-BADD-9CC459193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1" b="4775"/>
          <a:stretch/>
        </p:blipFill>
        <p:spPr bwMode="auto">
          <a:xfrm>
            <a:off x="-1504" y="-1282"/>
            <a:ext cx="12191980" cy="68567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845911B1-D940-FA69-43AF-185566F4BA4D}"/>
              </a:ext>
            </a:extLst>
          </p:cNvPr>
          <p:cNvSpPr/>
          <p:nvPr/>
        </p:nvSpPr>
        <p:spPr>
          <a:xfrm>
            <a:off x="79992" y="1313765"/>
            <a:ext cx="7599275" cy="3021167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5" name="Grafik 4" descr="Ein Bild, das Text, Poster, Grafikdesign, Grafiken enthält.&#10;&#10;KI-generierte Inhalte können fehlerhaft sein.">
            <a:extLst>
              <a:ext uri="{FF2B5EF4-FFF2-40B4-BE49-F238E27FC236}">
                <a16:creationId xmlns:a16="http://schemas.microsoft.com/office/drawing/2014/main" id="{14D03A04-34CB-ACFD-0B51-D8E6E5A9F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6" y="-1282"/>
            <a:ext cx="1485900" cy="1419225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80CBEF81-BAC9-DC41-8B6A-839674C369CE}"/>
              </a:ext>
            </a:extLst>
          </p:cNvPr>
          <p:cNvSpPr/>
          <p:nvPr/>
        </p:nvSpPr>
        <p:spPr>
          <a:xfrm>
            <a:off x="79992" y="111677"/>
            <a:ext cx="10384807" cy="1089130"/>
          </a:xfrm>
          <a:prstGeom prst="round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Bei welchen Artikeln überstiegen zum letzten Betriebszeitpunkt die Bestellzahlen den Vorrat im Lager?</a:t>
            </a:r>
          </a:p>
        </p:txBody>
      </p:sp>
      <p:pic>
        <p:nvPicPr>
          <p:cNvPr id="11" name="Grafik 10" descr="Ein Bild, das Text, Screensho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4B7934F4-B8DA-934D-A6CD-83E4F6CC83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92" y="1417943"/>
            <a:ext cx="7407282" cy="2819644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E331304A-3F55-250D-0BA9-ECB300A28EB7}"/>
              </a:ext>
            </a:extLst>
          </p:cNvPr>
          <p:cNvSpPr/>
          <p:nvPr/>
        </p:nvSpPr>
        <p:spPr>
          <a:xfrm>
            <a:off x="5503333" y="1313764"/>
            <a:ext cx="2085541" cy="3021167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1597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B7768-6750-0028-1293-E0FB729F5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4DE045D-3B94-547A-657A-BD1AA3700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1" b="4775"/>
          <a:stretch/>
        </p:blipFill>
        <p:spPr bwMode="auto">
          <a:xfrm>
            <a:off x="-1504" y="-1282"/>
            <a:ext cx="12191980" cy="68567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7516AE48-8189-2409-08D9-7BEFBF977997}"/>
              </a:ext>
            </a:extLst>
          </p:cNvPr>
          <p:cNvSpPr/>
          <p:nvPr/>
        </p:nvSpPr>
        <p:spPr>
          <a:xfrm>
            <a:off x="79992" y="1313765"/>
            <a:ext cx="7599275" cy="3021167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5" name="Grafik 4" descr="Ein Bild, das Text, Poster, Grafikdesign, Grafiken enthält.&#10;&#10;KI-generierte Inhalte können fehlerhaft sein.">
            <a:extLst>
              <a:ext uri="{FF2B5EF4-FFF2-40B4-BE49-F238E27FC236}">
                <a16:creationId xmlns:a16="http://schemas.microsoft.com/office/drawing/2014/main" id="{E16E8155-9CBB-640A-235A-93EA34C7E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6" y="-1282"/>
            <a:ext cx="1485900" cy="1419225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892E52E0-A2E3-F57B-A55A-64621AB3F9A5}"/>
              </a:ext>
            </a:extLst>
          </p:cNvPr>
          <p:cNvSpPr/>
          <p:nvPr/>
        </p:nvSpPr>
        <p:spPr>
          <a:xfrm>
            <a:off x="79992" y="111677"/>
            <a:ext cx="10384807" cy="1089130"/>
          </a:xfrm>
          <a:prstGeom prst="round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Bei welchen Artikeln überstiegen zum letzten Betriebszeitpunkt die Bestellzahlen den Vorrat im Lager?</a:t>
            </a:r>
          </a:p>
        </p:txBody>
      </p:sp>
      <p:pic>
        <p:nvPicPr>
          <p:cNvPr id="11" name="Grafik 10" descr="Ein Bild, das Text, Screensho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233C444F-6370-8603-592B-B187D9515F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92" y="1417943"/>
            <a:ext cx="7407282" cy="2819644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08A1BDF8-59C8-174A-8FA1-A6C0FE4BE9B6}"/>
              </a:ext>
            </a:extLst>
          </p:cNvPr>
          <p:cNvSpPr/>
          <p:nvPr/>
        </p:nvSpPr>
        <p:spPr>
          <a:xfrm>
            <a:off x="6493933" y="1313764"/>
            <a:ext cx="1094941" cy="3021167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0079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EC71B-A8FD-4ED6-45A4-A9B729352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D7016BFE-D6B7-5586-1AA8-56729884F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1" b="4775"/>
          <a:stretch/>
        </p:blipFill>
        <p:spPr bwMode="auto">
          <a:xfrm>
            <a:off x="-1504" y="-1282"/>
            <a:ext cx="12191980" cy="68567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D1C135CD-5272-D37C-1D3A-2A2C790ADC25}"/>
              </a:ext>
            </a:extLst>
          </p:cNvPr>
          <p:cNvSpPr/>
          <p:nvPr/>
        </p:nvSpPr>
        <p:spPr>
          <a:xfrm>
            <a:off x="79992" y="1313765"/>
            <a:ext cx="7599275" cy="3021167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5" name="Grafik 4" descr="Ein Bild, das Text, Poster, Grafikdesign, Grafiken enthält.&#10;&#10;KI-generierte Inhalte können fehlerhaft sein.">
            <a:extLst>
              <a:ext uri="{FF2B5EF4-FFF2-40B4-BE49-F238E27FC236}">
                <a16:creationId xmlns:a16="http://schemas.microsoft.com/office/drawing/2014/main" id="{F7D4F0F0-B954-DF83-3261-3DDACB7D2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6" y="-1282"/>
            <a:ext cx="1485900" cy="1419225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AD66A160-98E3-459F-FA25-295D883106A8}"/>
              </a:ext>
            </a:extLst>
          </p:cNvPr>
          <p:cNvSpPr/>
          <p:nvPr/>
        </p:nvSpPr>
        <p:spPr>
          <a:xfrm>
            <a:off x="79992" y="111677"/>
            <a:ext cx="10384807" cy="1089130"/>
          </a:xfrm>
          <a:prstGeom prst="round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Bei welchen Artikeln überstiegen zum letzten Betriebszeitpunkt die Bestellzahlen den Vorrat im Lager?</a:t>
            </a:r>
          </a:p>
        </p:txBody>
      </p:sp>
      <p:pic>
        <p:nvPicPr>
          <p:cNvPr id="11" name="Grafik 10" descr="Ein Bild, das Text, Screensho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B883A200-42A1-8DEA-17B7-F17B282EBE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92" y="1417943"/>
            <a:ext cx="7407282" cy="281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22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07656-4B7B-089F-F2EC-A870B245E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C8CECFA-309F-69FB-184E-96C5726CE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1" b="4775"/>
          <a:stretch/>
        </p:blipFill>
        <p:spPr bwMode="auto">
          <a:xfrm>
            <a:off x="-1504" y="-1282"/>
            <a:ext cx="12191980" cy="68567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3256FFB3-D3FC-ECDE-3272-183116CD684F}"/>
              </a:ext>
            </a:extLst>
          </p:cNvPr>
          <p:cNvSpPr/>
          <p:nvPr/>
        </p:nvSpPr>
        <p:spPr>
          <a:xfrm>
            <a:off x="79992" y="1313765"/>
            <a:ext cx="7599275" cy="3021167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5" name="Grafik 4" descr="Ein Bild, das Text, Poster, Grafikdesign, Grafiken enthält.&#10;&#10;KI-generierte Inhalte können fehlerhaft sein.">
            <a:extLst>
              <a:ext uri="{FF2B5EF4-FFF2-40B4-BE49-F238E27FC236}">
                <a16:creationId xmlns:a16="http://schemas.microsoft.com/office/drawing/2014/main" id="{35045A4A-F841-6602-D739-CEC7AA8A4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6" y="-1282"/>
            <a:ext cx="1485900" cy="1419225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4F8AD5F2-0963-E0AF-103B-79C658274E35}"/>
              </a:ext>
            </a:extLst>
          </p:cNvPr>
          <p:cNvSpPr/>
          <p:nvPr/>
        </p:nvSpPr>
        <p:spPr>
          <a:xfrm>
            <a:off x="79992" y="111677"/>
            <a:ext cx="10384807" cy="1089130"/>
          </a:xfrm>
          <a:prstGeom prst="round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Bei welchen Artikeln überstiegen zum letzten Betriebszeitpunkt die Bestellzahlen den Vorrat im Lager?</a:t>
            </a:r>
          </a:p>
        </p:txBody>
      </p:sp>
      <p:pic>
        <p:nvPicPr>
          <p:cNvPr id="11" name="Grafik 10" descr="Ein Bild, das Text, Screensho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89637F9C-2657-8009-8DD4-2F5D60B56F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92" y="1417943"/>
            <a:ext cx="7407282" cy="2819644"/>
          </a:xfrm>
          <a:prstGeom prst="rect">
            <a:avLst/>
          </a:prstGeom>
        </p:spPr>
      </p:pic>
      <p:pic>
        <p:nvPicPr>
          <p:cNvPr id="3" name="Grafik 2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B5B44A2B-487A-17A5-9EB5-FF8B0BE0F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763" y="1417943"/>
            <a:ext cx="4320914" cy="131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34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7F2AE-A143-ACE5-E433-7632C25AB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C31EC3C-24BC-B5D8-8EAA-BB68A38FD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1" b="4775"/>
          <a:stretch/>
        </p:blipFill>
        <p:spPr bwMode="auto">
          <a:xfrm>
            <a:off x="-1504" y="-1282"/>
            <a:ext cx="12191980" cy="68567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C464EC78-3EAE-BE7D-D32B-A3BDB5BAC98F}"/>
              </a:ext>
            </a:extLst>
          </p:cNvPr>
          <p:cNvSpPr/>
          <p:nvPr/>
        </p:nvSpPr>
        <p:spPr>
          <a:xfrm>
            <a:off x="79992" y="1313765"/>
            <a:ext cx="7599275" cy="3021167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5" name="Grafik 4" descr="Ein Bild, das Text, Poster, Grafikdesign, Grafiken enthält.&#10;&#10;KI-generierte Inhalte können fehlerhaft sein.">
            <a:extLst>
              <a:ext uri="{FF2B5EF4-FFF2-40B4-BE49-F238E27FC236}">
                <a16:creationId xmlns:a16="http://schemas.microsoft.com/office/drawing/2014/main" id="{E907BACC-0DE9-B864-27F6-F2D07F46D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6" y="-1282"/>
            <a:ext cx="1485900" cy="1419225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11D16740-7833-9942-C115-192559100CF5}"/>
              </a:ext>
            </a:extLst>
          </p:cNvPr>
          <p:cNvSpPr/>
          <p:nvPr/>
        </p:nvSpPr>
        <p:spPr>
          <a:xfrm>
            <a:off x="79992" y="111677"/>
            <a:ext cx="10384807" cy="1089130"/>
          </a:xfrm>
          <a:prstGeom prst="round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Bei welchen Artikeln überstiegen zum letzten Betriebszeitpunkt die Bestellzahlen den Vorrat im Lager?</a:t>
            </a:r>
          </a:p>
        </p:txBody>
      </p:sp>
      <p:pic>
        <p:nvPicPr>
          <p:cNvPr id="11" name="Grafik 10" descr="Ein Bild, das Text, Screensho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253BF6B5-3278-A8D8-FF31-FBA976CBD8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92" y="1417943"/>
            <a:ext cx="7407282" cy="2819644"/>
          </a:xfrm>
          <a:prstGeom prst="rect">
            <a:avLst/>
          </a:prstGeom>
        </p:spPr>
      </p:pic>
      <p:pic>
        <p:nvPicPr>
          <p:cNvPr id="3" name="Grafik 2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71B0982E-5282-E1E1-7D06-C3D0C97CEB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763" y="1417943"/>
            <a:ext cx="4320914" cy="1318374"/>
          </a:xfrm>
          <a:prstGeom prst="rect">
            <a:avLst/>
          </a:prstGeom>
        </p:spPr>
      </p:pic>
      <p:pic>
        <p:nvPicPr>
          <p:cNvPr id="10" name="Grafik 9" descr="Ein Bild, das Text, Screenshot, Software, Zahl enthält.&#10;&#10;KI-generierte Inhalte können fehlerhaft sein.">
            <a:extLst>
              <a:ext uri="{FF2B5EF4-FFF2-40B4-BE49-F238E27FC236}">
                <a16:creationId xmlns:a16="http://schemas.microsoft.com/office/drawing/2014/main" id="{1A16216E-47B8-4AA1-4EFE-DAE07E13D9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70" b="5898"/>
          <a:stretch/>
        </p:blipFill>
        <p:spPr>
          <a:xfrm>
            <a:off x="7774414" y="2926882"/>
            <a:ext cx="4320914" cy="131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06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4DF0E-C16F-8DE7-AFFC-2D96062FC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C4C0AEF-6893-B4F7-F8E2-7739D9889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1" b="4775"/>
          <a:stretch/>
        </p:blipFill>
        <p:spPr bwMode="auto">
          <a:xfrm>
            <a:off x="-1504" y="-1282"/>
            <a:ext cx="12191980" cy="68567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822B2E7F-1A78-6D23-D2C8-97D31C5EC850}"/>
              </a:ext>
            </a:extLst>
          </p:cNvPr>
          <p:cNvSpPr/>
          <p:nvPr/>
        </p:nvSpPr>
        <p:spPr>
          <a:xfrm>
            <a:off x="79992" y="1313765"/>
            <a:ext cx="7599275" cy="3021167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5" name="Grafik 4" descr="Ein Bild, das Text, Poster, Grafikdesign, Grafiken enthält.&#10;&#10;KI-generierte Inhalte können fehlerhaft sein.">
            <a:extLst>
              <a:ext uri="{FF2B5EF4-FFF2-40B4-BE49-F238E27FC236}">
                <a16:creationId xmlns:a16="http://schemas.microsoft.com/office/drawing/2014/main" id="{36E0FB3A-48DB-C7E7-2F9E-67F881BD4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6" y="-1282"/>
            <a:ext cx="1485900" cy="1419225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EA5E533E-47B4-B76F-B62E-B48801FD3AC9}"/>
              </a:ext>
            </a:extLst>
          </p:cNvPr>
          <p:cNvSpPr/>
          <p:nvPr/>
        </p:nvSpPr>
        <p:spPr>
          <a:xfrm>
            <a:off x="79992" y="111677"/>
            <a:ext cx="10384807" cy="1089130"/>
          </a:xfrm>
          <a:prstGeom prst="round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Bei welchen Artikeln überstiegen zum letzten Betriebszeitpunkt die Bestellzahlen den Vorrat im Lager?</a:t>
            </a:r>
          </a:p>
        </p:txBody>
      </p:sp>
      <p:pic>
        <p:nvPicPr>
          <p:cNvPr id="11" name="Grafik 10" descr="Ein Bild, das Text, Screensho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B4FF6949-D840-AB17-9B8F-3A20C6E21D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92" y="1417943"/>
            <a:ext cx="7407282" cy="2819644"/>
          </a:xfrm>
          <a:prstGeom prst="rect">
            <a:avLst/>
          </a:prstGeom>
        </p:spPr>
      </p:pic>
      <p:pic>
        <p:nvPicPr>
          <p:cNvPr id="3" name="Grafik 2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BC8671D8-6BF3-1B44-89D9-927617FBDB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763" y="1417943"/>
            <a:ext cx="4320914" cy="1318374"/>
          </a:xfrm>
          <a:prstGeom prst="rect">
            <a:avLst/>
          </a:prstGeom>
        </p:spPr>
      </p:pic>
      <p:pic>
        <p:nvPicPr>
          <p:cNvPr id="10" name="Grafik 9" descr="Ein Bild, das Text, Screenshot, Software, Zahl enthält.&#10;&#10;KI-generierte Inhalte können fehlerhaft sein.">
            <a:extLst>
              <a:ext uri="{FF2B5EF4-FFF2-40B4-BE49-F238E27FC236}">
                <a16:creationId xmlns:a16="http://schemas.microsoft.com/office/drawing/2014/main" id="{0143E042-BEDD-B2C2-8DB6-F5528A8E69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70" b="5898"/>
          <a:stretch/>
        </p:blipFill>
        <p:spPr>
          <a:xfrm>
            <a:off x="7774414" y="2926882"/>
            <a:ext cx="4320914" cy="1318375"/>
          </a:xfrm>
          <a:prstGeom prst="rect">
            <a:avLst/>
          </a:prstGeom>
        </p:spPr>
      </p:pic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CE97681A-DB13-A4AE-BF7A-237E542BE1BB}"/>
              </a:ext>
            </a:extLst>
          </p:cNvPr>
          <p:cNvSpPr/>
          <p:nvPr/>
        </p:nvSpPr>
        <p:spPr>
          <a:xfrm>
            <a:off x="79992" y="4632664"/>
            <a:ext cx="5400369" cy="1150225"/>
          </a:xfrm>
          <a:prstGeom prst="round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de-DE" dirty="0">
                <a:solidFill>
                  <a:schemeClr val="bg1"/>
                </a:solidFill>
              </a:rPr>
              <a:t>Alle Bestellungen bearbeitet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de-DE" dirty="0">
                <a:solidFill>
                  <a:schemeClr val="bg1"/>
                </a:solidFill>
              </a:rPr>
              <a:t>Aber Daten fehlerhaft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de-DE" dirty="0">
                <a:solidFill>
                  <a:schemeClr val="bg1"/>
                </a:solidFill>
              </a:rPr>
              <a:t>Möglicherweise händisch eingetragen</a:t>
            </a:r>
          </a:p>
        </p:txBody>
      </p:sp>
    </p:spTree>
    <p:extLst>
      <p:ext uri="{BB962C8B-B14F-4D97-AF65-F5344CB8AC3E}">
        <p14:creationId xmlns:p14="http://schemas.microsoft.com/office/powerpoint/2010/main" val="3319421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5C00D1-CF1D-CE13-B395-7C276B50D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6F944F4-FE0B-679E-D492-05AA48C1692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1" b="4775"/>
          <a:stretch/>
        </p:blipFill>
        <p:spPr bwMode="auto">
          <a:xfrm>
            <a:off x="20" y="-1282"/>
            <a:ext cx="12191980" cy="68567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</p:pic>
      <p:sp>
        <p:nvSpPr>
          <p:cNvPr id="1031" name="Rectangle 1030">
            <a:extLst>
              <a:ext uri="{FF2B5EF4-FFF2-40B4-BE49-F238E27FC236}">
                <a16:creationId xmlns:a16="http://schemas.microsoft.com/office/drawing/2014/main" id="{B3CBCECB-F8D3-47D6-F8EC-88E9573876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Grafik 3" descr="Ein Bild, das Text, Poster, Grafikdesign, Grafiken enthält.&#10;&#10;KI-generierte Inhalte können fehlerhaft sein.">
            <a:extLst>
              <a:ext uri="{FF2B5EF4-FFF2-40B4-BE49-F238E27FC236}">
                <a16:creationId xmlns:a16="http://schemas.microsoft.com/office/drawing/2014/main" id="{19E52675-98ED-F719-279B-8F59911BD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6" y="-1282"/>
            <a:ext cx="1485900" cy="1419225"/>
          </a:xfrm>
          <a:prstGeom prst="rect">
            <a:avLst/>
          </a:prstGeom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32430918-CB76-D357-CEEB-774FE780734C}"/>
              </a:ext>
            </a:extLst>
          </p:cNvPr>
          <p:cNvSpPr/>
          <p:nvPr/>
        </p:nvSpPr>
        <p:spPr>
          <a:xfrm>
            <a:off x="123682" y="71242"/>
            <a:ext cx="10457233" cy="2032873"/>
          </a:xfrm>
          <a:prstGeom prst="round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Welcher Kunde hat die größte Menge eines Produkts bestellt und welches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Produkt war das?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921FDBA8-2D69-3BF9-6559-810BF6F90AE6}"/>
              </a:ext>
            </a:extLst>
          </p:cNvPr>
          <p:cNvGrpSpPr/>
          <p:nvPr/>
        </p:nvGrpSpPr>
        <p:grpSpPr>
          <a:xfrm>
            <a:off x="2951375" y="2347830"/>
            <a:ext cx="4801846" cy="4005611"/>
            <a:chOff x="3373974" y="2279736"/>
            <a:chExt cx="4801846" cy="4005611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5CC84EB0-22D2-41D6-9372-EB00FF924AEB}"/>
                </a:ext>
              </a:extLst>
            </p:cNvPr>
            <p:cNvSpPr/>
            <p:nvPr/>
          </p:nvSpPr>
          <p:spPr>
            <a:xfrm>
              <a:off x="3373974" y="4856344"/>
              <a:ext cx="4800322" cy="1429003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1" name="Grafik 20" descr="Ein Bild, das Text, Screenshot, Schrift enthält.&#10;&#10;KI-generierte Inhalte können fehlerhaft sein.">
              <a:extLst>
                <a:ext uri="{FF2B5EF4-FFF2-40B4-BE49-F238E27FC236}">
                  <a16:creationId xmlns:a16="http://schemas.microsoft.com/office/drawing/2014/main" id="{CBAFFAF4-A164-AE7C-DAF1-C762730A5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498" y="2279736"/>
              <a:ext cx="4800322" cy="3122634"/>
            </a:xfrm>
            <a:prstGeom prst="rect">
              <a:avLst/>
            </a:prstGeom>
          </p:spPr>
        </p:pic>
        <p:pic>
          <p:nvPicPr>
            <p:cNvPr id="26" name="Grafik 25" descr="Ein Bild, das Text, Screenshot, Schrift, Reihe enthält.&#10;&#10;KI-generierte Inhalte können fehlerhaft sein.">
              <a:extLst>
                <a:ext uri="{FF2B5EF4-FFF2-40B4-BE49-F238E27FC236}">
                  <a16:creationId xmlns:a16="http://schemas.microsoft.com/office/drawing/2014/main" id="{CB8F328B-5541-939B-CE09-8A0A7937E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1159" y="5389094"/>
              <a:ext cx="4135598" cy="7626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7993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6348E2-49FA-CD57-576B-16D614C1D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FDC623-BF71-EE1B-0E85-27E77450D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E7E9690-F7B6-4D34-5744-F8AE451B6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1" b="4775"/>
          <a:stretch/>
        </p:blipFill>
        <p:spPr bwMode="auto">
          <a:xfrm>
            <a:off x="20" y="-1282"/>
            <a:ext cx="12191980" cy="68567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</p:pic>
      <p:pic>
        <p:nvPicPr>
          <p:cNvPr id="6" name="Grafik 5" descr="Ein Bild, das Text, Poster, Grafikdesign, Grafiken enthält.&#10;&#10;KI-generierte Inhalte können fehlerhaft sein.">
            <a:extLst>
              <a:ext uri="{FF2B5EF4-FFF2-40B4-BE49-F238E27FC236}">
                <a16:creationId xmlns:a16="http://schemas.microsoft.com/office/drawing/2014/main" id="{F24D4BAF-CA26-43C3-0599-55C864ECC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710" y="365125"/>
            <a:ext cx="3604579" cy="3442835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E45195DF-92C8-4921-2391-B0E8652CE989}"/>
              </a:ext>
            </a:extLst>
          </p:cNvPr>
          <p:cNvSpPr/>
          <p:nvPr/>
        </p:nvSpPr>
        <p:spPr>
          <a:xfrm>
            <a:off x="338307" y="4460176"/>
            <a:ext cx="11515384" cy="1064571"/>
          </a:xfrm>
          <a:prstGeom prst="round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Northwind</a:t>
            </a:r>
            <a:r>
              <a:rPr lang="de-DE" sz="28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Traders: Eine datengestützte Spurensuche</a:t>
            </a:r>
            <a:endParaRPr lang="de-DE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085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C1015-7952-957E-CFB7-2959D1B86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559674A-0212-51F4-DDDC-5B909569C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1" b="4775"/>
          <a:stretch/>
        </p:blipFill>
        <p:spPr bwMode="auto">
          <a:xfrm>
            <a:off x="20" y="-1282"/>
            <a:ext cx="12191980" cy="68567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</p:pic>
      <p:pic>
        <p:nvPicPr>
          <p:cNvPr id="9" name="Inhaltsplatzhalter 8" descr="Ein Bild, das Karte, Text enthält.&#10;&#10;KI-generierte Inhalte können fehlerhaft sein.">
            <a:extLst>
              <a:ext uri="{FF2B5EF4-FFF2-40B4-BE49-F238E27FC236}">
                <a16:creationId xmlns:a16="http://schemas.microsoft.com/office/drawing/2014/main" id="{0316C7D0-92E7-5998-74EB-2AC0892FE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59" t="7374" r="12758" b="14651"/>
          <a:stretch/>
        </p:blipFill>
        <p:spPr>
          <a:xfrm>
            <a:off x="1302160" y="1606135"/>
            <a:ext cx="9587680" cy="5164223"/>
          </a:xfrm>
        </p:spPr>
      </p:pic>
      <p:pic>
        <p:nvPicPr>
          <p:cNvPr id="5" name="Grafik 4" descr="Ein Bild, das Text, Poster, Grafikdesign, Grafiken enthält.&#10;&#10;KI-generierte Inhalte können fehlerhaft sein.">
            <a:extLst>
              <a:ext uri="{FF2B5EF4-FFF2-40B4-BE49-F238E27FC236}">
                <a16:creationId xmlns:a16="http://schemas.microsoft.com/office/drawing/2014/main" id="{34A45A30-EC7D-52C1-0D2D-750B35F3F8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6" y="-1282"/>
            <a:ext cx="1485900" cy="141922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AA49EEA-5DE2-8C8B-19F6-EDA0F9E5C2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282"/>
            <a:ext cx="5704400" cy="152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10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07BD4-3830-2BE5-57BE-9D1C45912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77C9089-EAE3-CBC9-78AD-16D0C289C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1" b="4775"/>
          <a:stretch/>
        </p:blipFill>
        <p:spPr bwMode="auto">
          <a:xfrm>
            <a:off x="20" y="-1282"/>
            <a:ext cx="12191980" cy="68567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</p:pic>
      <p:pic>
        <p:nvPicPr>
          <p:cNvPr id="5" name="Grafik 4" descr="Ein Bild, das Text, Poster, Grafikdesign, Grafiken enthält.&#10;&#10;KI-generierte Inhalte können fehlerhaft sein.">
            <a:extLst>
              <a:ext uri="{FF2B5EF4-FFF2-40B4-BE49-F238E27FC236}">
                <a16:creationId xmlns:a16="http://schemas.microsoft.com/office/drawing/2014/main" id="{AE8C7526-6CD1-F838-3B11-1FFC0DBDB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6" y="-1282"/>
            <a:ext cx="1485900" cy="141922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B79A374-DBA5-A52D-B709-C0864889E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282"/>
            <a:ext cx="5704400" cy="1522339"/>
          </a:xfrm>
          <a:prstGeom prst="rect">
            <a:avLst/>
          </a:prstGeom>
        </p:spPr>
      </p:pic>
      <p:pic>
        <p:nvPicPr>
          <p:cNvPr id="8" name="Grafik 7" descr="Ein Bild, das Entwurf, Text, Zeichnung, Diagramm enthält.&#10;&#10;KI-generierte Inhalte können fehlerhaft sein.">
            <a:extLst>
              <a:ext uri="{FF2B5EF4-FFF2-40B4-BE49-F238E27FC236}">
                <a16:creationId xmlns:a16="http://schemas.microsoft.com/office/drawing/2014/main" id="{D62E4929-ADB5-3452-3481-2FA4C8155A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2" t="7500" r="24722" b="8982"/>
          <a:stretch/>
        </p:blipFill>
        <p:spPr>
          <a:xfrm>
            <a:off x="195360" y="1696721"/>
            <a:ext cx="5313680" cy="4582160"/>
          </a:xfrm>
          <a:prstGeom prst="rect">
            <a:avLst/>
          </a:prstGeom>
        </p:spPr>
      </p:pic>
      <p:pic>
        <p:nvPicPr>
          <p:cNvPr id="11" name="Grafik 10" descr="Ein Bild, das Entwurf, Karte, Text enthält.&#10;&#10;KI-generierte Inhalte können fehlerhaft sein.">
            <a:extLst>
              <a:ext uri="{FF2B5EF4-FFF2-40B4-BE49-F238E27FC236}">
                <a16:creationId xmlns:a16="http://schemas.microsoft.com/office/drawing/2014/main" id="{BB619856-445E-1B1C-FF37-4E8AEA663C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89" t="3981" r="28334" b="10092"/>
          <a:stretch/>
        </p:blipFill>
        <p:spPr>
          <a:xfrm>
            <a:off x="6563359" y="1630681"/>
            <a:ext cx="3596641" cy="471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68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976EC-AD45-8F82-46E0-BCCEAA470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908957C-5B13-BBC5-D7EA-291E731FF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1" b="4775"/>
          <a:stretch/>
        </p:blipFill>
        <p:spPr bwMode="auto">
          <a:xfrm>
            <a:off x="20" y="-1282"/>
            <a:ext cx="12191980" cy="68567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</p:pic>
      <p:pic>
        <p:nvPicPr>
          <p:cNvPr id="5" name="Grafik 4" descr="Ein Bild, das Text, Poster, Grafikdesign, Grafiken enthält.&#10;&#10;KI-generierte Inhalte können fehlerhaft sein.">
            <a:extLst>
              <a:ext uri="{FF2B5EF4-FFF2-40B4-BE49-F238E27FC236}">
                <a16:creationId xmlns:a16="http://schemas.microsoft.com/office/drawing/2014/main" id="{967B35BB-2930-BC2A-C053-ACCF658BE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6" y="-1282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00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6348E2-49FA-CD57-576B-16D614C1D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FDC623-BF71-EE1B-0E85-27E77450D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E7E9690-F7B6-4D34-5744-F8AE451B6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1" b="4775"/>
          <a:stretch/>
        </p:blipFill>
        <p:spPr bwMode="auto">
          <a:xfrm>
            <a:off x="20" y="-1282"/>
            <a:ext cx="12191980" cy="68567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</p:pic>
      <p:pic>
        <p:nvPicPr>
          <p:cNvPr id="5" name="Grafik 4" descr="Ein Bild, das Text, Poster, Grafikdesign, Grafiken enthält.&#10;&#10;KI-generierte Inhalte können fehlerhaft sein.">
            <a:extLst>
              <a:ext uri="{FF2B5EF4-FFF2-40B4-BE49-F238E27FC236}">
                <a16:creationId xmlns:a16="http://schemas.microsoft.com/office/drawing/2014/main" id="{25268698-8272-07CC-324A-ECD049EA3F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6" y="-1282"/>
            <a:ext cx="1485900" cy="1419225"/>
          </a:xfrm>
          <a:prstGeom prst="rect">
            <a:avLst/>
          </a:prstGeom>
        </p:spPr>
      </p:pic>
      <p:sp>
        <p:nvSpPr>
          <p:cNvPr id="6" name="Rechteck: abgerundete Ecken 9">
            <a:extLst>
              <a:ext uri="{FF2B5EF4-FFF2-40B4-BE49-F238E27FC236}">
                <a16:creationId xmlns:a16="http://schemas.microsoft.com/office/drawing/2014/main" id="{EC16E735-A960-CEC9-8450-35805250BE46}"/>
              </a:ext>
            </a:extLst>
          </p:cNvPr>
          <p:cNvSpPr/>
          <p:nvPr/>
        </p:nvSpPr>
        <p:spPr>
          <a:xfrm>
            <a:off x="337949" y="57950"/>
            <a:ext cx="10194586" cy="1064571"/>
          </a:xfrm>
          <a:prstGeom prst="round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Consolas" panose="020B0609020204030204" pitchFamily="49" charset="0"/>
              </a:rPr>
              <a:t>Die erste </a:t>
            </a:r>
            <a:r>
              <a:rPr lang="de-DE" sz="28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Aufgabe: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7" name="Rechteck: abgerundete Ecken 9">
            <a:extLst>
              <a:ext uri="{FF2B5EF4-FFF2-40B4-BE49-F238E27FC236}">
                <a16:creationId xmlns:a16="http://schemas.microsoft.com/office/drawing/2014/main" id="{30BD1119-0624-69D9-8C2A-B0DB95F375A1}"/>
              </a:ext>
            </a:extLst>
          </p:cNvPr>
          <p:cNvSpPr/>
          <p:nvPr/>
        </p:nvSpPr>
        <p:spPr>
          <a:xfrm>
            <a:off x="337949" y="1497639"/>
            <a:ext cx="11015851" cy="4351338"/>
          </a:xfrm>
          <a:prstGeom prst="round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de-DE" sz="2800" dirty="0">
                <a:solidFill>
                  <a:schemeClr val="bg1"/>
                </a:solidFill>
              </a:rPr>
              <a:t>Bereits vorhandene </a:t>
            </a:r>
            <a:r>
              <a:rPr lang="de-DE" sz="2800" dirty="0" err="1">
                <a:solidFill>
                  <a:schemeClr val="bg1"/>
                </a:solidFill>
              </a:rPr>
              <a:t>Northwind</a:t>
            </a:r>
            <a:r>
              <a:rPr lang="de-DE" sz="2800" dirty="0">
                <a:solidFill>
                  <a:schemeClr val="bg1"/>
                </a:solidFill>
              </a:rPr>
              <a:t>-Datenbank löschen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de-DE" sz="2800" dirty="0" err="1">
                <a:solidFill>
                  <a:schemeClr val="bg1"/>
                </a:solidFill>
              </a:rPr>
              <a:t>Northwind</a:t>
            </a:r>
            <a:r>
              <a:rPr lang="de-DE" sz="2800" dirty="0">
                <a:solidFill>
                  <a:schemeClr val="bg1"/>
                </a:solidFill>
              </a:rPr>
              <a:t>-Datensatz von GitHub-Seite herunterladen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de-DE" sz="2800" dirty="0">
                <a:solidFill>
                  <a:schemeClr val="bg1"/>
                </a:solidFill>
              </a:rPr>
              <a:t>Daten in neue SQL-Datenbank importieren</a:t>
            </a:r>
          </a:p>
        </p:txBody>
      </p:sp>
    </p:spTree>
    <p:extLst>
      <p:ext uri="{BB962C8B-B14F-4D97-AF65-F5344CB8AC3E}">
        <p14:creationId xmlns:p14="http://schemas.microsoft.com/office/powerpoint/2010/main" val="2955028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D2687-7124-0A72-3E14-2A0342A09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FC7593-16FC-6FAD-4C32-DD294E289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5A70B6-F74A-E20A-E4D4-72CE08019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5322D28-8FE2-5E0F-0139-888554F6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1" b="4775"/>
          <a:stretch/>
        </p:blipFill>
        <p:spPr bwMode="auto">
          <a:xfrm>
            <a:off x="20" y="-1282"/>
            <a:ext cx="12191980" cy="68567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</p:pic>
      <p:pic>
        <p:nvPicPr>
          <p:cNvPr id="5" name="Grafik 4" descr="Ein Bild, das Text, Poster, Grafikdesign, Grafiken enthält.&#10;&#10;KI-generierte Inhalte können fehlerhaft sein.">
            <a:extLst>
              <a:ext uri="{FF2B5EF4-FFF2-40B4-BE49-F238E27FC236}">
                <a16:creationId xmlns:a16="http://schemas.microsoft.com/office/drawing/2014/main" id="{48FFB773-5C8D-CFB6-2F9A-4E3963EC8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6" y="-1282"/>
            <a:ext cx="1485900" cy="1419225"/>
          </a:xfrm>
          <a:prstGeom prst="rect">
            <a:avLst/>
          </a:prstGeom>
        </p:spPr>
      </p:pic>
      <p:sp>
        <p:nvSpPr>
          <p:cNvPr id="6" name="Rechteck: abgerundete Ecken 9">
            <a:extLst>
              <a:ext uri="{FF2B5EF4-FFF2-40B4-BE49-F238E27FC236}">
                <a16:creationId xmlns:a16="http://schemas.microsoft.com/office/drawing/2014/main" id="{96316447-A641-B8DB-ED12-6813675208D0}"/>
              </a:ext>
            </a:extLst>
          </p:cNvPr>
          <p:cNvSpPr/>
          <p:nvPr/>
        </p:nvSpPr>
        <p:spPr>
          <a:xfrm>
            <a:off x="337949" y="57950"/>
            <a:ext cx="10194586" cy="1064571"/>
          </a:xfrm>
          <a:prstGeom prst="round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Consolas" panose="020B0609020204030204" pitchFamily="49" charset="0"/>
              </a:rPr>
              <a:t>Technische Umsetzung: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7" name="Rechteck: abgerundete Ecken 9">
            <a:extLst>
              <a:ext uri="{FF2B5EF4-FFF2-40B4-BE49-F238E27FC236}">
                <a16:creationId xmlns:a16="http://schemas.microsoft.com/office/drawing/2014/main" id="{BBF7518A-4DF3-EEB6-10DB-2D47DC593E3A}"/>
              </a:ext>
            </a:extLst>
          </p:cNvPr>
          <p:cNvSpPr/>
          <p:nvPr/>
        </p:nvSpPr>
        <p:spPr>
          <a:xfrm>
            <a:off x="337949" y="1497639"/>
            <a:ext cx="11015851" cy="4351338"/>
          </a:xfrm>
          <a:prstGeom prst="round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de-DE" sz="2800" dirty="0" err="1">
                <a:solidFill>
                  <a:schemeClr val="bg1"/>
                </a:solidFill>
              </a:rPr>
              <a:t>Northwind</a:t>
            </a:r>
            <a:r>
              <a:rPr lang="de-DE" sz="2800" dirty="0">
                <a:solidFill>
                  <a:schemeClr val="bg1"/>
                </a:solidFill>
              </a:rPr>
              <a:t>-Datensatz lokal speichern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de-DE" sz="2800" dirty="0">
                <a:solidFill>
                  <a:schemeClr val="bg1"/>
                </a:solidFill>
              </a:rPr>
              <a:t>In unsere SQL-Datenbank importieren (PostgreSQL)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de-DE" sz="2800" dirty="0">
                <a:solidFill>
                  <a:schemeClr val="bg1"/>
                </a:solidFill>
              </a:rPr>
              <a:t>Die einzelnen CSV-Dateien in Tabellen umwandeln</a:t>
            </a:r>
          </a:p>
        </p:txBody>
      </p:sp>
    </p:spTree>
    <p:extLst>
      <p:ext uri="{BB962C8B-B14F-4D97-AF65-F5344CB8AC3E}">
        <p14:creationId xmlns:p14="http://schemas.microsoft.com/office/powerpoint/2010/main" val="3752639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32078-D4B6-4C92-A8E3-D69AB6562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F915AE-682F-DD3F-2FBD-C74B15B0C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032D39-D79B-EB0D-7258-F14621B63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442CFF-2775-DFBF-511D-C5C714CF4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1" b="4775"/>
          <a:stretch/>
        </p:blipFill>
        <p:spPr bwMode="auto">
          <a:xfrm>
            <a:off x="20" y="-1282"/>
            <a:ext cx="12191980" cy="68567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</p:pic>
      <p:pic>
        <p:nvPicPr>
          <p:cNvPr id="5" name="Grafik 4" descr="Ein Bild, das Text, Poster, Grafikdesign, Grafiken enthält.&#10;&#10;KI-generierte Inhalte können fehlerhaft sein.">
            <a:extLst>
              <a:ext uri="{FF2B5EF4-FFF2-40B4-BE49-F238E27FC236}">
                <a16:creationId xmlns:a16="http://schemas.microsoft.com/office/drawing/2014/main" id="{3A23EF27-C3E9-FB44-A424-EE7CA52DE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6" y="-1282"/>
            <a:ext cx="1485900" cy="1419225"/>
          </a:xfrm>
          <a:prstGeom prst="rect">
            <a:avLst/>
          </a:prstGeom>
        </p:spPr>
      </p:pic>
      <p:sp>
        <p:nvSpPr>
          <p:cNvPr id="6" name="Rechteck: abgerundete Ecken 9">
            <a:extLst>
              <a:ext uri="{FF2B5EF4-FFF2-40B4-BE49-F238E27FC236}">
                <a16:creationId xmlns:a16="http://schemas.microsoft.com/office/drawing/2014/main" id="{C0D0B500-0927-D88C-03C3-5938DBA0B6F0}"/>
              </a:ext>
            </a:extLst>
          </p:cNvPr>
          <p:cNvSpPr/>
          <p:nvPr/>
        </p:nvSpPr>
        <p:spPr>
          <a:xfrm>
            <a:off x="337949" y="57950"/>
            <a:ext cx="10194586" cy="1064571"/>
          </a:xfrm>
          <a:prstGeom prst="round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586F6F-6DED-5B24-C907-5357AC3D5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90" y="2057095"/>
            <a:ext cx="6462210" cy="3213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D9E5A9-E27C-D5CB-FBFD-8852F3599F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9101" y="1690688"/>
            <a:ext cx="4746788" cy="338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01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3DF3C-599B-CF3F-B8B6-2BD94F447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A0FD5B-CFD4-B2DD-271F-8CB3C8923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31DCDC-A7CA-6A3D-9A28-89FCB48E9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80F0163-D41A-D45C-5EC0-CB43D12CC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1" b="4775"/>
          <a:stretch/>
        </p:blipFill>
        <p:spPr bwMode="auto">
          <a:xfrm>
            <a:off x="20" y="-1282"/>
            <a:ext cx="12191980" cy="68567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</p:pic>
      <p:pic>
        <p:nvPicPr>
          <p:cNvPr id="5" name="Grafik 4" descr="Ein Bild, das Text, Poster, Grafikdesign, Grafiken enthält.&#10;&#10;KI-generierte Inhalte können fehlerhaft sein.">
            <a:extLst>
              <a:ext uri="{FF2B5EF4-FFF2-40B4-BE49-F238E27FC236}">
                <a16:creationId xmlns:a16="http://schemas.microsoft.com/office/drawing/2014/main" id="{E878FEE3-91B2-4331-D346-59C858180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6" y="-1282"/>
            <a:ext cx="1485900" cy="1419225"/>
          </a:xfrm>
          <a:prstGeom prst="rect">
            <a:avLst/>
          </a:prstGeom>
        </p:spPr>
      </p:pic>
      <p:sp>
        <p:nvSpPr>
          <p:cNvPr id="6" name="Rechteck: abgerundete Ecken 9">
            <a:extLst>
              <a:ext uri="{FF2B5EF4-FFF2-40B4-BE49-F238E27FC236}">
                <a16:creationId xmlns:a16="http://schemas.microsoft.com/office/drawing/2014/main" id="{DA149B55-8EBB-0FF3-B7F6-4A9E2798ECC0}"/>
              </a:ext>
            </a:extLst>
          </p:cNvPr>
          <p:cNvSpPr/>
          <p:nvPr/>
        </p:nvSpPr>
        <p:spPr>
          <a:xfrm>
            <a:off x="337949" y="57950"/>
            <a:ext cx="10194586" cy="1064571"/>
          </a:xfrm>
          <a:prstGeom prst="round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Consolas" panose="020B0609020204030204" pitchFamily="49" charset="0"/>
              </a:rPr>
              <a:t>Import von Daten:</a:t>
            </a:r>
            <a:endParaRPr lang="de-DE" sz="28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AC091B-724A-814A-6464-F64A3142C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854" y="1360074"/>
            <a:ext cx="4482746" cy="525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15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4D00A-D5BE-925D-90FA-1A3F9B14D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7A0F3C-CF97-6CF2-4FCD-B2BF5A1AC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D3D230-B557-D474-384E-5CF509769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67B1582-704A-DBCD-8000-517484BC4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1" b="4775"/>
          <a:stretch/>
        </p:blipFill>
        <p:spPr bwMode="auto">
          <a:xfrm>
            <a:off x="20" y="-1282"/>
            <a:ext cx="12191980" cy="68567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</p:pic>
      <p:pic>
        <p:nvPicPr>
          <p:cNvPr id="5" name="Grafik 4" descr="Ein Bild, das Text, Poster, Grafikdesign, Grafiken enthält.&#10;&#10;KI-generierte Inhalte können fehlerhaft sein.">
            <a:extLst>
              <a:ext uri="{FF2B5EF4-FFF2-40B4-BE49-F238E27FC236}">
                <a16:creationId xmlns:a16="http://schemas.microsoft.com/office/drawing/2014/main" id="{93FCF6AF-5582-3E9A-0B8E-7608BB327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6" y="-1282"/>
            <a:ext cx="1485900" cy="1419225"/>
          </a:xfrm>
          <a:prstGeom prst="rect">
            <a:avLst/>
          </a:prstGeom>
        </p:spPr>
      </p:pic>
      <p:sp>
        <p:nvSpPr>
          <p:cNvPr id="6" name="Rechteck: abgerundete Ecken 9">
            <a:extLst>
              <a:ext uri="{FF2B5EF4-FFF2-40B4-BE49-F238E27FC236}">
                <a16:creationId xmlns:a16="http://schemas.microsoft.com/office/drawing/2014/main" id="{160F1DDA-39AB-99ED-DBBE-DE7A8A39D291}"/>
              </a:ext>
            </a:extLst>
          </p:cNvPr>
          <p:cNvSpPr/>
          <p:nvPr/>
        </p:nvSpPr>
        <p:spPr>
          <a:xfrm>
            <a:off x="337949" y="57950"/>
            <a:ext cx="10194586" cy="1064571"/>
          </a:xfrm>
          <a:prstGeom prst="round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Consolas" panose="020B0609020204030204" pitchFamily="49" charset="0"/>
              </a:rPr>
              <a:t>Import von Daten:</a:t>
            </a:r>
            <a:endParaRPr lang="de-DE" sz="28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7AC57A-448D-5031-ADDE-C77E019E5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899" y="1308501"/>
            <a:ext cx="9368552" cy="538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7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0876C-41CD-A3DE-4797-05519A831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DA605C-0DAD-DB80-4836-23BB79DB0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Content Placeholder 8" descr="A screenshot of a computer screen">
            <a:extLst>
              <a:ext uri="{FF2B5EF4-FFF2-40B4-BE49-F238E27FC236}">
                <a16:creationId xmlns:a16="http://schemas.microsoft.com/office/drawing/2014/main" id="{7E2D8B44-26B9-C082-BBAD-7FCF83A360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833" y="1825625"/>
            <a:ext cx="5560333" cy="4351338"/>
          </a:xfr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CA8F803-2B16-E8D0-DC37-E4BBF4C1C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1" b="4775"/>
          <a:stretch/>
        </p:blipFill>
        <p:spPr bwMode="auto">
          <a:xfrm>
            <a:off x="20" y="-1282"/>
            <a:ext cx="12191980" cy="68567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</p:pic>
      <p:pic>
        <p:nvPicPr>
          <p:cNvPr id="5" name="Grafik 4" descr="Ein Bild, das Text, Poster, Grafikdesign, Grafiken enthält.&#10;&#10;KI-generierte Inhalte können fehlerhaft sein.">
            <a:extLst>
              <a:ext uri="{FF2B5EF4-FFF2-40B4-BE49-F238E27FC236}">
                <a16:creationId xmlns:a16="http://schemas.microsoft.com/office/drawing/2014/main" id="{0E0802A1-09A4-FFDD-E7B3-A19C91D872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6" y="-1282"/>
            <a:ext cx="1485900" cy="1419225"/>
          </a:xfrm>
          <a:prstGeom prst="rect">
            <a:avLst/>
          </a:prstGeom>
        </p:spPr>
      </p:pic>
      <p:sp>
        <p:nvSpPr>
          <p:cNvPr id="6" name="Rechteck: abgerundete Ecken 9">
            <a:extLst>
              <a:ext uri="{FF2B5EF4-FFF2-40B4-BE49-F238E27FC236}">
                <a16:creationId xmlns:a16="http://schemas.microsoft.com/office/drawing/2014/main" id="{81CFC0D2-C65D-1FC1-A899-02A22AC2B6A0}"/>
              </a:ext>
            </a:extLst>
          </p:cNvPr>
          <p:cNvSpPr/>
          <p:nvPr/>
        </p:nvSpPr>
        <p:spPr>
          <a:xfrm>
            <a:off x="337949" y="57950"/>
            <a:ext cx="10194586" cy="1064571"/>
          </a:xfrm>
          <a:prstGeom prst="round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Consolas" panose="020B0609020204030204" pitchFamily="49" charset="0"/>
              </a:rPr>
              <a:t>Verknüpfung der Tabellen:</a:t>
            </a:r>
            <a:endParaRPr lang="de-DE" sz="28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CA8C9D6-C785-1D17-7F0B-DD085641D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16" y="1331504"/>
            <a:ext cx="6614160" cy="531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59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355</Words>
  <Application>Microsoft Office PowerPoint</Application>
  <PresentationFormat>Breitbild</PresentationFormat>
  <Paragraphs>52</Paragraphs>
  <Slides>32</Slides>
  <Notes>0</Notes>
  <HiddenSlides>3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8" baseType="lpstr">
      <vt:lpstr>Aptos</vt:lpstr>
      <vt:lpstr>Aptos Display</vt:lpstr>
      <vt:lpstr>Arial</vt:lpstr>
      <vt:lpstr>Consolas</vt:lpstr>
      <vt:lpstr>Wingdings</vt:lpstr>
      <vt:lpstr>Office</vt:lpstr>
      <vt:lpstr>PowerPoint-Präsentation</vt:lpstr>
      <vt:lpstr>Sammy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Iullia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Tim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Tim Hartstock</dc:creator>
  <cp:lastModifiedBy>Tim Hartstock</cp:lastModifiedBy>
  <cp:revision>11</cp:revision>
  <dcterms:created xsi:type="dcterms:W3CDTF">2025-05-13T09:32:48Z</dcterms:created>
  <dcterms:modified xsi:type="dcterms:W3CDTF">2025-05-15T13:05:48Z</dcterms:modified>
</cp:coreProperties>
</file>